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27"/>
  </p:notesMasterIdLst>
  <p:sldIdLst>
    <p:sldId id="256" r:id="rId2"/>
    <p:sldId id="257" r:id="rId3"/>
    <p:sldId id="286" r:id="rId4"/>
    <p:sldId id="259" r:id="rId5"/>
    <p:sldId id="287" r:id="rId6"/>
    <p:sldId id="265" r:id="rId7"/>
    <p:sldId id="290" r:id="rId8"/>
    <p:sldId id="301" r:id="rId9"/>
    <p:sldId id="267" r:id="rId10"/>
    <p:sldId id="268" r:id="rId11"/>
    <p:sldId id="269" r:id="rId12"/>
    <p:sldId id="289" r:id="rId13"/>
    <p:sldId id="288" r:id="rId14"/>
    <p:sldId id="270" r:id="rId15"/>
    <p:sldId id="291" r:id="rId16"/>
    <p:sldId id="295" r:id="rId17"/>
    <p:sldId id="296" r:id="rId18"/>
    <p:sldId id="297" r:id="rId19"/>
    <p:sldId id="298" r:id="rId20"/>
    <p:sldId id="299" r:id="rId21"/>
    <p:sldId id="300" r:id="rId22"/>
    <p:sldId id="302" r:id="rId23"/>
    <p:sldId id="303" r:id="rId24"/>
    <p:sldId id="292" r:id="rId25"/>
    <p:sldId id="294" r:id="rId26"/>
  </p:sldIdLst>
  <p:sldSz cx="9144000" cy="5143500" type="screen16x9"/>
  <p:notesSz cx="6858000" cy="9144000"/>
  <p:embeddedFontLst>
    <p:embeddedFont>
      <p:font typeface="Corbel" panose="020B0503020204020204" pitchFamily="3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c8c03c1c75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1c8c03c1c7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1">
              <a:spcBef>
                <a:spcPts val="0"/>
              </a:spcBef>
              <a:spcAft>
                <a:spcPts val="0"/>
              </a:spcAft>
              <a:buNone/>
            </a:pPr>
            <a:r>
              <a:rPr lang="en-US" dirty="0"/>
              <a:t>This view shows the project’s orchestration layer in Airflow. </a:t>
            </a:r>
          </a:p>
          <a:p>
            <a:pPr marL="0" lvl="0" indent="0" algn="l" rtl="1">
              <a:spcBef>
                <a:spcPts val="0"/>
              </a:spcBef>
              <a:spcAft>
                <a:spcPts val="0"/>
              </a:spcAft>
              <a:buNone/>
            </a:pPr>
            <a:r>
              <a:rPr lang="en-US" dirty="0"/>
              <a:t>Most workflows are responsible for starting and maintaining long-running processes, such as Spark streaming jobs and data ingestion pipelines. </a:t>
            </a:r>
          </a:p>
          <a:p>
            <a:pPr marL="0" lvl="0" indent="0" algn="l" rtl="1">
              <a:spcBef>
                <a:spcPts val="0"/>
              </a:spcBef>
              <a:spcAft>
                <a:spcPts val="0"/>
              </a:spcAft>
              <a:buNone/>
            </a:pPr>
            <a:r>
              <a:rPr lang="en-US" dirty="0"/>
              <a:t>The main exception is the update and maintenance workflow, which runs on a fixed schedule, monitors active jobs and system state, and applies updates or maintenance actions when needed.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c8c03c1c75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c8c03c1c75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29168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854525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634120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34670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779847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50346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04579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edcdf0ce5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edcdf0ce5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YouTube</a:t>
            </a:r>
            <a:r>
              <a:rPr lang="en-US" dirty="0"/>
              <a:t> is one of the largest and most influential content platforms in the world. Every day, billions of hours of video are watched, with millions of new videos uploaded by creators across a wide range of topics, languages, and regions.</a:t>
            </a:r>
          </a:p>
          <a:p>
            <a:r>
              <a:rPr lang="en-US" dirty="0"/>
              <a:t>The platform is not only a source of entertainment, but also a major hub for news, education, music, and digital marketing. Content performance on YouTube is highly dynamic and driven by user engagement, recommendation algorithms, and regional trends, making it a rich and complex ecosystem for data analysis.</a:t>
            </a:r>
          </a:p>
          <a:p>
            <a:pPr marL="0" lvl="0" indent="0" algn="l" rtl="0">
              <a:spcBef>
                <a:spcPts val="120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862539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305183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31706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894190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011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48181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edcdf0ce5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edcdf0ce5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YouTube</a:t>
            </a:r>
            <a:r>
              <a:rPr lang="en-US" dirty="0"/>
              <a:t> is one of the largest and most influential content platforms in the world. Every day, billions of hours of video are watched, with millions of new videos uploaded by creators across a wide range of topics, languages, and regions.</a:t>
            </a:r>
          </a:p>
          <a:p>
            <a:r>
              <a:rPr lang="en-US" dirty="0"/>
              <a:t>The platform is not only a source of entertainment, but also a major hub for news, education, music, and digital marketing. Content performance on YouTube is highly dynamic and driven by user engagement, recommendation algorithms, and regional trends, making it a rich and complex ecosystem for data analysis.</a:t>
            </a: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68807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9038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030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5528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1c8c03c1c7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1c8c03c1c7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348021"/>
            <a:ext cx="6858000" cy="1231118"/>
          </a:xfrm>
        </p:spPr>
        <p:txBody>
          <a:bodyPr wrap="none" anchor="t">
            <a:normAutofit/>
          </a:bodyPr>
          <a:lstStyle>
            <a:lvl1pPr algn="r">
              <a:defRPr sz="7200" b="0" spc="-225">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2770782"/>
            <a:ext cx="6858000" cy="565519"/>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923F103-BC34-4FE4-A40E-EDDEECFDA5D0}" type="datetimeFigureOut">
              <a:rPr lang="en-US" smtClean="0"/>
              <a:pPr/>
              <a:t>12/22/2025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487008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275370"/>
            <a:ext cx="7886700" cy="61451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740569"/>
            <a:ext cx="7886700" cy="253480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583519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3367049"/>
            <a:ext cx="7885509" cy="112637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FF16868-8199-4C2C-A5B1-63AEE139F88E}"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6423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3376297"/>
            <a:ext cx="7884318" cy="111712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AD9FF7F-6988-44CC-821B-644E70CD2F73}"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833283"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85549615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1745226"/>
            <a:ext cx="7886700" cy="1883876"/>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3637936"/>
            <a:ext cx="7885509" cy="85548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29058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9FE86839-B9D8-4651-8783-F325ECE74E65}"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549098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3223127"/>
            <a:ext cx="2205038"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1692266"/>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3655324"/>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3223127"/>
            <a:ext cx="2197894"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692266"/>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3655323"/>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3223127"/>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3655322"/>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FD484F64-32F6-45C5-931F-ADC1662401D0}"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286673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040590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6857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13"/>
        <p:cNvGrpSpPr/>
        <p:nvPr/>
      </p:nvGrpSpPr>
      <p:grpSpPr>
        <a:xfrm>
          <a:off x="0" y="0"/>
          <a:ext cx="0" cy="0"/>
          <a:chOff x="0" y="0"/>
          <a:chExt cx="0" cy="0"/>
        </a:xfrm>
      </p:grpSpPr>
      <p:sp>
        <p:nvSpPr>
          <p:cNvPr id="615" name="Google Shape;615;p28"/>
          <p:cNvSpPr txBox="1">
            <a:spLocks noGrp="1"/>
          </p:cNvSpPr>
          <p:nvPr>
            <p:ph type="title"/>
          </p:nvPr>
        </p:nvSpPr>
        <p:spPr>
          <a:xfrm>
            <a:off x="715100" y="962400"/>
            <a:ext cx="5190300" cy="10083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6" name="Google Shape;616;p28"/>
          <p:cNvSpPr txBox="1">
            <a:spLocks noGrp="1"/>
          </p:cNvSpPr>
          <p:nvPr>
            <p:ph type="subTitle" idx="1"/>
          </p:nvPr>
        </p:nvSpPr>
        <p:spPr>
          <a:xfrm>
            <a:off x="715100" y="1970700"/>
            <a:ext cx="5190300" cy="22104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33942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er section 1">
  <p:cSld name="Header section 1">
    <p:spTree>
      <p:nvGrpSpPr>
        <p:cNvPr id="1" name="Shape 288"/>
        <p:cNvGrpSpPr/>
        <p:nvPr/>
      </p:nvGrpSpPr>
      <p:grpSpPr>
        <a:xfrm>
          <a:off x="0" y="0"/>
          <a:ext cx="0" cy="0"/>
          <a:chOff x="0" y="0"/>
          <a:chExt cx="0" cy="0"/>
        </a:xfrm>
      </p:grpSpPr>
      <p:sp>
        <p:nvSpPr>
          <p:cNvPr id="290" name="Google Shape;290;p15"/>
          <p:cNvSpPr txBox="1">
            <a:spLocks noGrp="1"/>
          </p:cNvSpPr>
          <p:nvPr>
            <p:ph type="title"/>
          </p:nvPr>
        </p:nvSpPr>
        <p:spPr>
          <a:xfrm>
            <a:off x="2419900" y="2001300"/>
            <a:ext cx="6009000" cy="1580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3600"/>
              <a:buNone/>
              <a:defRPr sz="4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91" name="Google Shape;291;p15"/>
          <p:cNvSpPr txBox="1">
            <a:spLocks noGrp="1"/>
          </p:cNvSpPr>
          <p:nvPr>
            <p:ph type="title" idx="2" hasCustomPrompt="1"/>
          </p:nvPr>
        </p:nvSpPr>
        <p:spPr>
          <a:xfrm>
            <a:off x="6893200" y="967825"/>
            <a:ext cx="1535700" cy="10098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6000"/>
              <a:buNone/>
              <a:defRPr sz="6900" b="1">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2" name="Google Shape;292;p15"/>
          <p:cNvSpPr txBox="1">
            <a:spLocks noGrp="1"/>
          </p:cNvSpPr>
          <p:nvPr>
            <p:ph type="subTitle" idx="1"/>
          </p:nvPr>
        </p:nvSpPr>
        <p:spPr>
          <a:xfrm>
            <a:off x="2419900" y="3581975"/>
            <a:ext cx="6009000" cy="593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2699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569760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560"/>
        <p:cNvGrpSpPr/>
        <p:nvPr/>
      </p:nvGrpSpPr>
      <p:grpSpPr>
        <a:xfrm>
          <a:off x="0" y="0"/>
          <a:ext cx="0" cy="0"/>
          <a:chOff x="0" y="0"/>
          <a:chExt cx="0" cy="0"/>
        </a:xfrm>
      </p:grpSpPr>
      <p:sp>
        <p:nvSpPr>
          <p:cNvPr id="562" name="Google Shape;562;p26"/>
          <p:cNvSpPr txBox="1">
            <a:spLocks noGrp="1"/>
          </p:cNvSpPr>
          <p:nvPr>
            <p:ph type="title"/>
          </p:nvPr>
        </p:nvSpPr>
        <p:spPr>
          <a:xfrm>
            <a:off x="715100" y="131097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3" name="Google Shape;563;p26"/>
          <p:cNvSpPr txBox="1">
            <a:spLocks noGrp="1"/>
          </p:cNvSpPr>
          <p:nvPr>
            <p:ph type="subTitle" idx="1"/>
          </p:nvPr>
        </p:nvSpPr>
        <p:spPr>
          <a:xfrm>
            <a:off x="715100" y="257162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702134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803"/>
        <p:cNvGrpSpPr/>
        <p:nvPr/>
      </p:nvGrpSpPr>
      <p:grpSpPr>
        <a:xfrm>
          <a:off x="0" y="0"/>
          <a:ext cx="0" cy="0"/>
          <a:chOff x="0" y="0"/>
          <a:chExt cx="0" cy="0"/>
        </a:xfrm>
      </p:grpSpPr>
      <p:sp>
        <p:nvSpPr>
          <p:cNvPr id="805" name="Google Shape;805;p37"/>
          <p:cNvSpPr txBox="1">
            <a:spLocks noGrp="1"/>
          </p:cNvSpPr>
          <p:nvPr>
            <p:ph type="title"/>
          </p:nvPr>
        </p:nvSpPr>
        <p:spPr>
          <a:xfrm>
            <a:off x="720027" y="275492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6" name="Google Shape;806;p37"/>
          <p:cNvSpPr txBox="1">
            <a:spLocks noGrp="1"/>
          </p:cNvSpPr>
          <p:nvPr>
            <p:ph type="subTitle" idx="1"/>
          </p:nvPr>
        </p:nvSpPr>
        <p:spPr>
          <a:xfrm>
            <a:off x="720027" y="3400517"/>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7" name="Google Shape;807;p37"/>
          <p:cNvSpPr txBox="1">
            <a:spLocks noGrp="1"/>
          </p:cNvSpPr>
          <p:nvPr>
            <p:ph type="title" idx="2"/>
          </p:nvPr>
        </p:nvSpPr>
        <p:spPr>
          <a:xfrm>
            <a:off x="2646031"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8" name="Google Shape;808;p37"/>
          <p:cNvSpPr txBox="1">
            <a:spLocks noGrp="1"/>
          </p:cNvSpPr>
          <p:nvPr>
            <p:ph type="subTitle" idx="3"/>
          </p:nvPr>
        </p:nvSpPr>
        <p:spPr>
          <a:xfrm>
            <a:off x="2646031"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9" name="Google Shape;809;p37"/>
          <p:cNvSpPr txBox="1">
            <a:spLocks noGrp="1"/>
          </p:cNvSpPr>
          <p:nvPr>
            <p:ph type="title" idx="4"/>
          </p:nvPr>
        </p:nvSpPr>
        <p:spPr>
          <a:xfrm>
            <a:off x="6498011"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0" name="Google Shape;810;p37"/>
          <p:cNvSpPr txBox="1">
            <a:spLocks noGrp="1"/>
          </p:cNvSpPr>
          <p:nvPr>
            <p:ph type="subTitle" idx="5"/>
          </p:nvPr>
        </p:nvSpPr>
        <p:spPr>
          <a:xfrm>
            <a:off x="6498011"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1" name="Google Shape;811;p37"/>
          <p:cNvSpPr txBox="1">
            <a:spLocks noGrp="1"/>
          </p:cNvSpPr>
          <p:nvPr>
            <p:ph type="title" idx="6"/>
          </p:nvPr>
        </p:nvSpPr>
        <p:spPr>
          <a:xfrm>
            <a:off x="4572016"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2" name="Google Shape;812;p37"/>
          <p:cNvSpPr txBox="1">
            <a:spLocks noGrp="1"/>
          </p:cNvSpPr>
          <p:nvPr>
            <p:ph type="subTitle" idx="7"/>
          </p:nvPr>
        </p:nvSpPr>
        <p:spPr>
          <a:xfrm>
            <a:off x="4572016"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37"/>
          <p:cNvSpPr txBox="1">
            <a:spLocks noGrp="1"/>
          </p:cNvSpPr>
          <p:nvPr>
            <p:ph type="title" idx="8"/>
          </p:nvPr>
        </p:nvSpPr>
        <p:spPr>
          <a:xfrm>
            <a:off x="720000" y="535000"/>
            <a:ext cx="7704000" cy="586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01683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2770256"/>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E6425-0181-43F2-84FC-787E803FD2F8}"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99152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369219"/>
            <a:ext cx="377547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38943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1878806"/>
            <a:ext cx="3768912"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1878806"/>
            <a:ext cx="377666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12/22/2025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09652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4492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12/22/2025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495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075544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316822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369219"/>
            <a:ext cx="767535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BE451C3-0FF4-47C4-B829-773ADF60F88C}" type="datetimeFigureOut">
              <a:rPr lang="en-US" smtClean="0"/>
              <a:t>12/22/2025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
              </a:t>
            </a:r>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94430"/>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5" r:id="rId19"/>
    <p:sldLayoutId id="2147483749" r:id="rId20"/>
    <p:sldLayoutId id="2147483750" r:id="rId21"/>
  </p:sldLayoutIdLst>
  <p:hf hdr="0" ftr="0" dt="0"/>
  <p:txStyles>
    <p:titleStyle>
      <a:lvl1pPr algn="l" defTabSz="685800" rtl="0" eaLnBrk="1" latinLnBrk="0" hangingPunct="1">
        <a:lnSpc>
          <a:spcPct val="90000"/>
        </a:lnSpc>
        <a:spcBef>
          <a:spcPct val="0"/>
        </a:spcBef>
        <a:buNone/>
        <a:defRPr sz="405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2.png"/><Relationship Id="rId3" Type="http://schemas.openxmlformats.org/officeDocument/2006/relationships/image" Target="../media/image10.png"/><Relationship Id="rId21" Type="http://schemas.microsoft.com/office/2007/relationships/hdphoto" Target="../media/hdphoto4.wdp"/><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image" Target="../media/image21.png"/><Relationship Id="rId25"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image" Target="../media/image12.png"/><Relationship Id="rId11" Type="http://schemas.openxmlformats.org/officeDocument/2006/relationships/image" Target="../media/image16.png"/><Relationship Id="rId24" Type="http://schemas.openxmlformats.org/officeDocument/2006/relationships/image" Target="../media/image27.png"/><Relationship Id="rId5" Type="http://schemas.microsoft.com/office/2007/relationships/hdphoto" Target="../media/hdphoto1.wdp"/><Relationship Id="rId15" Type="http://schemas.openxmlformats.org/officeDocument/2006/relationships/image" Target="../media/image19.png"/><Relationship Id="rId23" Type="http://schemas.openxmlformats.org/officeDocument/2006/relationships/image" Target="../media/image26.png"/><Relationship Id="rId10" Type="http://schemas.microsoft.com/office/2007/relationships/hdphoto" Target="../media/hdphoto2.wdp"/><Relationship Id="rId19"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15.png"/><Relationship Id="rId14" Type="http://schemas.microsoft.com/office/2007/relationships/hdphoto" Target="../media/hdphoto3.wdp"/><Relationship Id="rId22"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29.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4" name="Google Shape;964;p43"/>
          <p:cNvSpPr txBox="1">
            <a:spLocks noGrp="1"/>
          </p:cNvSpPr>
          <p:nvPr>
            <p:ph type="ctrTitle"/>
          </p:nvPr>
        </p:nvSpPr>
        <p:spPr>
          <a:xfrm>
            <a:off x="234935" y="887362"/>
            <a:ext cx="5403678" cy="1921655"/>
          </a:xfrm>
          <a:prstGeom prst="rect">
            <a:avLst/>
          </a:prstGeom>
        </p:spPr>
        <p:txBody>
          <a:bodyPr spcFirstLastPara="1" wrap="square" lIns="228600" tIns="228600" rIns="228600" bIns="228600" anchor="ctr" anchorCtr="0">
            <a:noAutofit/>
          </a:bodyPr>
          <a:lstStyle/>
          <a:p>
            <a:pPr lvl="0" algn="l" defTabSz="914423">
              <a:lnSpc>
                <a:spcPct val="80000"/>
              </a:lnSpc>
              <a:spcBef>
                <a:spcPts val="1000"/>
              </a:spcBef>
              <a:buSzPts val="1400"/>
            </a:pPr>
            <a:r>
              <a:rPr lang="en" sz="6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rPr>
              <a:t>Youtube Trends Data Analytics Platform</a:t>
            </a:r>
            <a:endParaRPr sz="6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endParaRPr>
          </a:p>
        </p:txBody>
      </p:sp>
      <p:sp>
        <p:nvSpPr>
          <p:cNvPr id="962" name="Google Shape;962;p43"/>
          <p:cNvSpPr txBox="1">
            <a:spLocks noGrp="1"/>
          </p:cNvSpPr>
          <p:nvPr>
            <p:ph type="subTitle" idx="1"/>
          </p:nvPr>
        </p:nvSpPr>
        <p:spPr>
          <a:xfrm>
            <a:off x="551740" y="4036823"/>
            <a:ext cx="4430400" cy="446400"/>
          </a:xfrm>
          <a:prstGeom prst="rect">
            <a:avLst/>
          </a:prstGeom>
        </p:spPr>
        <p:txBody>
          <a:bodyPr spcFirstLastPara="1" wrap="square" lIns="228600" tIns="91425" rIns="228600" bIns="91425" anchor="ctr" anchorCtr="0">
            <a:noAutofit/>
          </a:bodyPr>
          <a:lstStyle/>
          <a:p>
            <a:pPr marL="0" lvl="0" indent="0" algn="l" rtl="0">
              <a:spcBef>
                <a:spcPts val="0"/>
              </a:spcBef>
              <a:spcAft>
                <a:spcPts val="0"/>
              </a:spcAft>
              <a:buNone/>
            </a:pPr>
            <a:r>
              <a:rPr lang="en" sz="1100" dirty="0"/>
              <a:t>Alexander Tanskii &amp; Yaron Gibli - 12/2025</a:t>
            </a:r>
            <a:endParaRPr sz="1100" dirty="0"/>
          </a:p>
          <a:p>
            <a:pPr marL="0" lvl="0" indent="0" algn="l" rtl="0">
              <a:spcBef>
                <a:spcPts val="0"/>
              </a:spcBef>
              <a:spcAft>
                <a:spcPts val="0"/>
              </a:spcAft>
              <a:buNone/>
            </a:pPr>
            <a:r>
              <a:rPr lang="en" sz="1100" dirty="0"/>
              <a:t>Big Data &amp; Cloud Engineer course, Naya College</a:t>
            </a:r>
            <a:endParaRPr sz="1100" dirty="0"/>
          </a:p>
        </p:txBody>
      </p:sp>
      <p:sp>
        <p:nvSpPr>
          <p:cNvPr id="963" name="Google Shape;963;p43"/>
          <p:cNvSpPr txBox="1">
            <a:spLocks noGrp="1"/>
          </p:cNvSpPr>
          <p:nvPr>
            <p:ph type="subTitle" idx="4294967295"/>
          </p:nvPr>
        </p:nvSpPr>
        <p:spPr>
          <a:xfrm>
            <a:off x="551740" y="3618715"/>
            <a:ext cx="4430713" cy="401638"/>
          </a:xfrm>
          <a:prstGeom prst="rect">
            <a:avLst/>
          </a:prstGeom>
        </p:spPr>
        <p:txBody>
          <a:bodyPr spcFirstLastPara="1" wrap="square" lIns="228600" tIns="91425" rIns="228600" bIns="91425" anchor="ctr" anchorCtr="0">
            <a:noAutofit/>
          </a:bodyPr>
          <a:lstStyle/>
          <a:p>
            <a:pPr marL="0" lvl="0" indent="0" algn="l" rtl="0">
              <a:spcBef>
                <a:spcPts val="0"/>
              </a:spcBef>
              <a:spcAft>
                <a:spcPts val="0"/>
              </a:spcAft>
              <a:buNone/>
            </a:pPr>
            <a:r>
              <a:rPr lang="en" dirty="0"/>
              <a:t>What’s trending?</a:t>
            </a:r>
            <a:endParaRPr dirty="0"/>
          </a:p>
        </p:txBody>
      </p:sp>
      <p:grpSp>
        <p:nvGrpSpPr>
          <p:cNvPr id="966" name="Google Shape;966;p43"/>
          <p:cNvGrpSpPr/>
          <p:nvPr/>
        </p:nvGrpSpPr>
        <p:grpSpPr>
          <a:xfrm flipH="1">
            <a:off x="4694222" y="3732277"/>
            <a:ext cx="207172" cy="321077"/>
            <a:chOff x="815599" y="717719"/>
            <a:chExt cx="207172" cy="321077"/>
          </a:xfrm>
        </p:grpSpPr>
        <p:sp>
          <p:nvSpPr>
            <p:cNvPr id="967" name="Google Shape;967;p43"/>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YouTube - A Super Platform Driven by AI - Digital Innovation and  Transformation">
            <a:extLst>
              <a:ext uri="{FF2B5EF4-FFF2-40B4-BE49-F238E27FC236}">
                <a16:creationId xmlns:a16="http://schemas.microsoft.com/office/drawing/2014/main" id="{73F5C080-33BF-4B82-82F4-14772EC24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596" y="233170"/>
            <a:ext cx="3477821" cy="1385586"/>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96" descr="‪6,000+ Free Youtube Logo &amp; Youtube Images - Pixabay‬‏">
            <a:extLst>
              <a:ext uri="{FF2B5EF4-FFF2-40B4-BE49-F238E27FC236}">
                <a16:creationId xmlns:a16="http://schemas.microsoft.com/office/drawing/2014/main" id="{D5696241-0862-4120-9A08-D3C77BD7E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85" y="92167"/>
            <a:ext cx="708316" cy="60338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16" descr="Youtube PNG Images - CleanPNG">
            <a:extLst>
              <a:ext uri="{FF2B5EF4-FFF2-40B4-BE49-F238E27FC236}">
                <a16:creationId xmlns:a16="http://schemas.microsoft.com/office/drawing/2014/main" id="{65E10699-7E15-4A4E-BB99-47FB9D94AD8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1144" name="Picture 120" descr="‪Youtube Social Media Icon, Youtube Icons, Social Icons, Media Icons PNG and  Vector with Transparent Background for Free Download‬‏">
            <a:extLst>
              <a:ext uri="{FF2B5EF4-FFF2-40B4-BE49-F238E27FC236}">
                <a16:creationId xmlns:a16="http://schemas.microsoft.com/office/drawing/2014/main" id="{DB1A2D4A-633B-40C4-A192-3BFD5A12F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7278" y="4440845"/>
            <a:ext cx="607534" cy="607534"/>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oogle Shape;966;p43">
            <a:extLst>
              <a:ext uri="{FF2B5EF4-FFF2-40B4-BE49-F238E27FC236}">
                <a16:creationId xmlns:a16="http://schemas.microsoft.com/office/drawing/2014/main" id="{EC3B5192-E6D6-47A4-98B4-F61161D9E0AC}"/>
              </a:ext>
            </a:extLst>
          </p:cNvPr>
          <p:cNvGrpSpPr/>
          <p:nvPr/>
        </p:nvGrpSpPr>
        <p:grpSpPr>
          <a:xfrm rot="8413357" flipH="1">
            <a:off x="4918549" y="235669"/>
            <a:ext cx="207172" cy="321077"/>
            <a:chOff x="815599" y="717719"/>
            <a:chExt cx="207172" cy="321077"/>
          </a:xfrm>
        </p:grpSpPr>
        <p:sp>
          <p:nvSpPr>
            <p:cNvPr id="78" name="Google Shape;967;p43">
              <a:extLst>
                <a:ext uri="{FF2B5EF4-FFF2-40B4-BE49-F238E27FC236}">
                  <a16:creationId xmlns:a16="http://schemas.microsoft.com/office/drawing/2014/main" id="{70EAE1A4-B40C-467C-B102-1575090EACF1}"/>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68;p43">
              <a:extLst>
                <a:ext uri="{FF2B5EF4-FFF2-40B4-BE49-F238E27FC236}">
                  <a16:creationId xmlns:a16="http://schemas.microsoft.com/office/drawing/2014/main" id="{1AF3E441-B956-4612-B9D0-639DEF11014F}"/>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69;p43">
              <a:extLst>
                <a:ext uri="{FF2B5EF4-FFF2-40B4-BE49-F238E27FC236}">
                  <a16:creationId xmlns:a16="http://schemas.microsoft.com/office/drawing/2014/main" id="{F0C98706-10C9-45D9-8434-0D30334DAC2D}"/>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70;p43">
              <a:extLst>
                <a:ext uri="{FF2B5EF4-FFF2-40B4-BE49-F238E27FC236}">
                  <a16:creationId xmlns:a16="http://schemas.microsoft.com/office/drawing/2014/main" id="{61F429F9-26B2-4EBE-ADAC-A20CB1B970BA}"/>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966;p43">
            <a:extLst>
              <a:ext uri="{FF2B5EF4-FFF2-40B4-BE49-F238E27FC236}">
                <a16:creationId xmlns:a16="http://schemas.microsoft.com/office/drawing/2014/main" id="{F603C307-F370-45B7-B008-C9F261DAE279}"/>
              </a:ext>
            </a:extLst>
          </p:cNvPr>
          <p:cNvGrpSpPr/>
          <p:nvPr/>
        </p:nvGrpSpPr>
        <p:grpSpPr>
          <a:xfrm rot="19228582" flipH="1">
            <a:off x="221066" y="3458176"/>
            <a:ext cx="207172" cy="321077"/>
            <a:chOff x="815599" y="717719"/>
            <a:chExt cx="207172" cy="321077"/>
          </a:xfrm>
        </p:grpSpPr>
        <p:sp>
          <p:nvSpPr>
            <p:cNvPr id="83" name="Google Shape;967;p43">
              <a:extLst>
                <a:ext uri="{FF2B5EF4-FFF2-40B4-BE49-F238E27FC236}">
                  <a16:creationId xmlns:a16="http://schemas.microsoft.com/office/drawing/2014/main" id="{3F1E85EC-3C9B-4BF8-B2CC-52D169CA4918}"/>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68;p43">
              <a:extLst>
                <a:ext uri="{FF2B5EF4-FFF2-40B4-BE49-F238E27FC236}">
                  <a16:creationId xmlns:a16="http://schemas.microsoft.com/office/drawing/2014/main" id="{304333A7-5658-4E6A-9995-60A6DC326FC5}"/>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69;p43">
              <a:extLst>
                <a:ext uri="{FF2B5EF4-FFF2-40B4-BE49-F238E27FC236}">
                  <a16:creationId xmlns:a16="http://schemas.microsoft.com/office/drawing/2014/main" id="{BFE30BC0-948C-4085-A7FB-82C2B0C6E97D}"/>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70;p43">
              <a:extLst>
                <a:ext uri="{FF2B5EF4-FFF2-40B4-BE49-F238E27FC236}">
                  <a16:creationId xmlns:a16="http://schemas.microsoft.com/office/drawing/2014/main" id="{402940B9-677E-4669-AC27-74EB70B0DCF3}"/>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966;p43">
            <a:extLst>
              <a:ext uri="{FF2B5EF4-FFF2-40B4-BE49-F238E27FC236}">
                <a16:creationId xmlns:a16="http://schemas.microsoft.com/office/drawing/2014/main" id="{E7B6C532-A675-47E9-9764-5914230ED8CD}"/>
              </a:ext>
            </a:extLst>
          </p:cNvPr>
          <p:cNvGrpSpPr/>
          <p:nvPr/>
        </p:nvGrpSpPr>
        <p:grpSpPr>
          <a:xfrm rot="2582235" flipH="1">
            <a:off x="6269570" y="4099484"/>
            <a:ext cx="207172" cy="321077"/>
            <a:chOff x="815599" y="717719"/>
            <a:chExt cx="207172" cy="321077"/>
          </a:xfrm>
        </p:grpSpPr>
        <p:sp>
          <p:nvSpPr>
            <p:cNvPr id="88" name="Google Shape;967;p43">
              <a:extLst>
                <a:ext uri="{FF2B5EF4-FFF2-40B4-BE49-F238E27FC236}">
                  <a16:creationId xmlns:a16="http://schemas.microsoft.com/office/drawing/2014/main" id="{697E676A-25A4-48BF-8482-60FC24A192A2}"/>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68;p43">
              <a:extLst>
                <a:ext uri="{FF2B5EF4-FFF2-40B4-BE49-F238E27FC236}">
                  <a16:creationId xmlns:a16="http://schemas.microsoft.com/office/drawing/2014/main" id="{4C9A3C72-7D94-4B27-9E7E-A3295867CCD0}"/>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69;p43">
              <a:extLst>
                <a:ext uri="{FF2B5EF4-FFF2-40B4-BE49-F238E27FC236}">
                  <a16:creationId xmlns:a16="http://schemas.microsoft.com/office/drawing/2014/main" id="{9EBDE6C3-FED7-4C56-9E9D-B30239BC3F52}"/>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70;p43">
              <a:extLst>
                <a:ext uri="{FF2B5EF4-FFF2-40B4-BE49-F238E27FC236}">
                  <a16:creationId xmlns:a16="http://schemas.microsoft.com/office/drawing/2014/main" id="{1D3EE93F-F033-45F7-967D-DFDBD0D86199}"/>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66;p43">
            <a:extLst>
              <a:ext uri="{FF2B5EF4-FFF2-40B4-BE49-F238E27FC236}">
                <a16:creationId xmlns:a16="http://schemas.microsoft.com/office/drawing/2014/main" id="{369DFF19-8B13-46F9-AA8F-7DF01AF23C86}"/>
              </a:ext>
            </a:extLst>
          </p:cNvPr>
          <p:cNvGrpSpPr/>
          <p:nvPr/>
        </p:nvGrpSpPr>
        <p:grpSpPr>
          <a:xfrm rot="8413357" flipH="1">
            <a:off x="5306523" y="2793406"/>
            <a:ext cx="207172" cy="321077"/>
            <a:chOff x="815599" y="717719"/>
            <a:chExt cx="207172" cy="321077"/>
          </a:xfrm>
        </p:grpSpPr>
        <p:sp>
          <p:nvSpPr>
            <p:cNvPr id="101" name="Google Shape;967;p43">
              <a:extLst>
                <a:ext uri="{FF2B5EF4-FFF2-40B4-BE49-F238E27FC236}">
                  <a16:creationId xmlns:a16="http://schemas.microsoft.com/office/drawing/2014/main" id="{9A48A75C-D190-45AE-AC2A-A08559144D44}"/>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68;p43">
              <a:extLst>
                <a:ext uri="{FF2B5EF4-FFF2-40B4-BE49-F238E27FC236}">
                  <a16:creationId xmlns:a16="http://schemas.microsoft.com/office/drawing/2014/main" id="{D14216FF-9E26-41C6-924B-83378F37341F}"/>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69;p43">
              <a:extLst>
                <a:ext uri="{FF2B5EF4-FFF2-40B4-BE49-F238E27FC236}">
                  <a16:creationId xmlns:a16="http://schemas.microsoft.com/office/drawing/2014/main" id="{344C2E57-68D5-45B5-A2E6-03E425100B37}"/>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70;p43">
              <a:extLst>
                <a:ext uri="{FF2B5EF4-FFF2-40B4-BE49-F238E27FC236}">
                  <a16:creationId xmlns:a16="http://schemas.microsoft.com/office/drawing/2014/main" id="{C9AFF191-E111-4922-9D66-B8CC8819091B}"/>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6" name="Subtitle 2">
            <a:extLst>
              <a:ext uri="{FF2B5EF4-FFF2-40B4-BE49-F238E27FC236}">
                <a16:creationId xmlns:a16="http://schemas.microsoft.com/office/drawing/2014/main" id="{60BE7D4A-708D-4A4D-BF7F-A8C46606073F}"/>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Airflow Orchestration</a:t>
            </a:r>
          </a:p>
        </p:txBody>
      </p:sp>
      <p:pic>
        <p:nvPicPr>
          <p:cNvPr id="5" name="Picture 4">
            <a:extLst>
              <a:ext uri="{FF2B5EF4-FFF2-40B4-BE49-F238E27FC236}">
                <a16:creationId xmlns:a16="http://schemas.microsoft.com/office/drawing/2014/main" id="{CAEC670D-B5D5-414D-9891-4096DFBAF670}"/>
              </a:ext>
            </a:extLst>
          </p:cNvPr>
          <p:cNvPicPr>
            <a:picLocks noChangeAspect="1"/>
          </p:cNvPicPr>
          <p:nvPr/>
        </p:nvPicPr>
        <p:blipFill>
          <a:blip r:embed="rId3"/>
          <a:stretch>
            <a:fillRect/>
          </a:stretch>
        </p:blipFill>
        <p:spPr>
          <a:xfrm>
            <a:off x="688831" y="815975"/>
            <a:ext cx="7766337" cy="4152996"/>
          </a:xfrm>
          <a:prstGeom prst="rect">
            <a:avLst/>
          </a:prstGeom>
          <a:ln w="19050">
            <a:solidFill>
              <a:schemeClr val="bg1"/>
            </a:solidFill>
          </a:ln>
        </p:spPr>
      </p:pic>
      <p:pic>
        <p:nvPicPr>
          <p:cNvPr id="2052" name="Picture 4" descr="‪YouTube Logo PNG, Transparent YouTube Logo Icon Free DOWNLOAD | FreePNGLogos‬‏">
            <a:extLst>
              <a:ext uri="{FF2B5EF4-FFF2-40B4-BE49-F238E27FC236}">
                <a16:creationId xmlns:a16="http://schemas.microsoft.com/office/drawing/2014/main" id="{986D6FF9-C73A-4154-AA4E-7AC50A58D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3" y="60325"/>
            <a:ext cx="513272"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esthetic YouTube PNG Images Transparent Background">
            <a:extLst>
              <a:ext uri="{FF2B5EF4-FFF2-40B4-BE49-F238E27FC236}">
                <a16:creationId xmlns:a16="http://schemas.microsoft.com/office/drawing/2014/main" id="{2DF80387-B889-4684-A4B1-B827190AE1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58" t="18672" r="19268" b="20159"/>
          <a:stretch/>
        </p:blipFill>
        <p:spPr bwMode="auto">
          <a:xfrm>
            <a:off x="8634518" y="4636553"/>
            <a:ext cx="509482" cy="5069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8" name="Subtitle 2">
            <a:extLst>
              <a:ext uri="{FF2B5EF4-FFF2-40B4-BE49-F238E27FC236}">
                <a16:creationId xmlns:a16="http://schemas.microsoft.com/office/drawing/2014/main" id="{18BEA6D8-78C4-4BF3-B292-D8A35C04D990}"/>
              </a:ext>
            </a:extLst>
          </p:cNvPr>
          <p:cNvSpPr>
            <a:spLocks noGrp="1"/>
          </p:cNvSpPr>
          <p:nvPr>
            <p:ph type="subTitle" idx="1"/>
          </p:nvPr>
        </p:nvSpPr>
        <p:spPr>
          <a:xfrm>
            <a:off x="1715123" y="69306"/>
            <a:ext cx="6006133" cy="813344"/>
          </a:xfrm>
          <a:noFill/>
          <a:ln>
            <a:noFill/>
          </a:ln>
        </p:spPr>
        <p:txBody>
          <a:bodyPr>
            <a:normAutofit fontScale="6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Data Lineage and DB Structure</a:t>
            </a:r>
          </a:p>
        </p:txBody>
      </p:sp>
      <p:pic>
        <p:nvPicPr>
          <p:cNvPr id="5" name="Picture 4">
            <a:extLst>
              <a:ext uri="{FF2B5EF4-FFF2-40B4-BE49-F238E27FC236}">
                <a16:creationId xmlns:a16="http://schemas.microsoft.com/office/drawing/2014/main" id="{F6B0A72A-2170-4B0F-9A62-A441CB909985}"/>
              </a:ext>
            </a:extLst>
          </p:cNvPr>
          <p:cNvPicPr>
            <a:picLocks noChangeAspect="1"/>
          </p:cNvPicPr>
          <p:nvPr/>
        </p:nvPicPr>
        <p:blipFill>
          <a:blip r:embed="rId3"/>
          <a:stretch>
            <a:fillRect/>
          </a:stretch>
        </p:blipFill>
        <p:spPr>
          <a:xfrm>
            <a:off x="104322" y="1250950"/>
            <a:ext cx="2893424" cy="2813050"/>
          </a:xfrm>
          <a:prstGeom prst="rect">
            <a:avLst/>
          </a:prstGeom>
          <a:ln w="12700">
            <a:solidFill>
              <a:schemeClr val="bg1"/>
            </a:solidFill>
          </a:ln>
        </p:spPr>
      </p:pic>
      <p:pic>
        <p:nvPicPr>
          <p:cNvPr id="7" name="Picture 6">
            <a:extLst>
              <a:ext uri="{FF2B5EF4-FFF2-40B4-BE49-F238E27FC236}">
                <a16:creationId xmlns:a16="http://schemas.microsoft.com/office/drawing/2014/main" id="{641E2039-B248-49A1-BAE2-AD0C7259102D}"/>
              </a:ext>
            </a:extLst>
          </p:cNvPr>
          <p:cNvPicPr>
            <a:picLocks noChangeAspect="1"/>
          </p:cNvPicPr>
          <p:nvPr/>
        </p:nvPicPr>
        <p:blipFill>
          <a:blip r:embed="rId4"/>
          <a:stretch>
            <a:fillRect/>
          </a:stretch>
        </p:blipFill>
        <p:spPr>
          <a:xfrm>
            <a:off x="3089275" y="1250949"/>
            <a:ext cx="5790496" cy="2813049"/>
          </a:xfrm>
          <a:prstGeom prst="rect">
            <a:avLst/>
          </a:prstGeom>
          <a:ln>
            <a:solidFill>
              <a:schemeClr val="tx1"/>
            </a:solidFill>
          </a:ln>
        </p:spPr>
      </p:pic>
      <p:pic>
        <p:nvPicPr>
          <p:cNvPr id="3074" name="Picture 2" descr="‪YouTube No Background Transparent‬‏">
            <a:extLst>
              <a:ext uri="{FF2B5EF4-FFF2-40B4-BE49-F238E27FC236}">
                <a16:creationId xmlns:a16="http://schemas.microsoft.com/office/drawing/2014/main" id="{2A10B978-42C9-4561-8F31-36CCA269A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8515" y="35721"/>
            <a:ext cx="687386" cy="6873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Youtube PNG Logo Images | Youtube Icons | Free Download - Pngtree‬‏">
            <a:extLst>
              <a:ext uri="{FF2B5EF4-FFF2-40B4-BE49-F238E27FC236}">
                <a16:creationId xmlns:a16="http://schemas.microsoft.com/office/drawing/2014/main" id="{A5F982B0-0BF5-43BE-AB2D-FBBC82F640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5" y="4432300"/>
            <a:ext cx="687387" cy="687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Videos Data Ingestion</a:t>
            </a:r>
          </a:p>
        </p:txBody>
      </p:sp>
      <p:pic>
        <p:nvPicPr>
          <p:cNvPr id="7176" name="Picture 8" descr="Youtube Logo PNGs for Free Download">
            <a:extLst>
              <a:ext uri="{FF2B5EF4-FFF2-40B4-BE49-F238E27FC236}">
                <a16:creationId xmlns:a16="http://schemas.microsoft.com/office/drawing/2014/main" id="{ADEBCC1F-616D-4D9B-9571-AD5819D86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831" y="3585412"/>
            <a:ext cx="1176337" cy="117633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Youtube Logo Transparent PNGs for Free Download">
            <a:extLst>
              <a:ext uri="{FF2B5EF4-FFF2-40B4-BE49-F238E27FC236}">
                <a16:creationId xmlns:a16="http://schemas.microsoft.com/office/drawing/2014/main" id="{FCCE407B-E1EF-4568-A163-7256BA500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606" y="3585412"/>
            <a:ext cx="1236369" cy="12363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4E35989-BDC4-4C77-8378-7AD89BAEA720}"/>
              </a:ext>
            </a:extLst>
          </p:cNvPr>
          <p:cNvPicPr>
            <a:picLocks noChangeAspect="1"/>
          </p:cNvPicPr>
          <p:nvPr/>
        </p:nvPicPr>
        <p:blipFill>
          <a:blip r:embed="rId5"/>
          <a:stretch>
            <a:fillRect/>
          </a:stretch>
        </p:blipFill>
        <p:spPr>
          <a:xfrm>
            <a:off x="115134" y="937974"/>
            <a:ext cx="2945795" cy="2554158"/>
          </a:xfrm>
          <a:prstGeom prst="rect">
            <a:avLst/>
          </a:prstGeom>
          <a:ln>
            <a:solidFill>
              <a:schemeClr val="tx1"/>
            </a:solidFill>
          </a:ln>
        </p:spPr>
      </p:pic>
      <p:pic>
        <p:nvPicPr>
          <p:cNvPr id="11" name="Picture 10">
            <a:extLst>
              <a:ext uri="{FF2B5EF4-FFF2-40B4-BE49-F238E27FC236}">
                <a16:creationId xmlns:a16="http://schemas.microsoft.com/office/drawing/2014/main" id="{2CA71ABF-36F5-47C2-A7BC-7D8FBAFB0A37}"/>
              </a:ext>
            </a:extLst>
          </p:cNvPr>
          <p:cNvPicPr>
            <a:picLocks noChangeAspect="1"/>
          </p:cNvPicPr>
          <p:nvPr/>
        </p:nvPicPr>
        <p:blipFill>
          <a:blip r:embed="rId6"/>
          <a:stretch>
            <a:fillRect/>
          </a:stretch>
        </p:blipFill>
        <p:spPr>
          <a:xfrm>
            <a:off x="3115210" y="937974"/>
            <a:ext cx="3234789" cy="2507330"/>
          </a:xfrm>
          <a:prstGeom prst="rect">
            <a:avLst/>
          </a:prstGeom>
          <a:ln>
            <a:solidFill>
              <a:schemeClr val="tx1"/>
            </a:solidFill>
          </a:ln>
        </p:spPr>
      </p:pic>
      <p:pic>
        <p:nvPicPr>
          <p:cNvPr id="14" name="Picture 13">
            <a:extLst>
              <a:ext uri="{FF2B5EF4-FFF2-40B4-BE49-F238E27FC236}">
                <a16:creationId xmlns:a16="http://schemas.microsoft.com/office/drawing/2014/main" id="{4900EC6D-8ACB-4A54-A00F-5BFB216FDE5E}"/>
              </a:ext>
            </a:extLst>
          </p:cNvPr>
          <p:cNvPicPr>
            <a:picLocks noChangeAspect="1"/>
          </p:cNvPicPr>
          <p:nvPr/>
        </p:nvPicPr>
        <p:blipFill>
          <a:blip r:embed="rId7"/>
          <a:stretch>
            <a:fillRect/>
          </a:stretch>
        </p:blipFill>
        <p:spPr>
          <a:xfrm>
            <a:off x="6399755" y="394243"/>
            <a:ext cx="2608766" cy="4638675"/>
          </a:xfrm>
          <a:prstGeom prst="rect">
            <a:avLst/>
          </a:prstGeom>
          <a:ln>
            <a:solidFill>
              <a:schemeClr val="tx1"/>
            </a:solidFill>
          </a:ln>
        </p:spPr>
      </p:pic>
    </p:spTree>
    <p:extLst>
      <p:ext uri="{BB962C8B-B14F-4D97-AF65-F5344CB8AC3E}">
        <p14:creationId xmlns:p14="http://schemas.microsoft.com/office/powerpoint/2010/main" val="1851775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682203" y="0"/>
            <a:ext cx="3949077" cy="660944"/>
          </a:xfrm>
          <a:noFill/>
          <a:ln>
            <a:noFill/>
          </a:ln>
        </p:spPr>
        <p:txBody>
          <a:bodyPr>
            <a:normAutofit fontScale="3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 and a run of DAGs</a:t>
            </a:r>
          </a:p>
        </p:txBody>
      </p:sp>
      <p:pic>
        <p:nvPicPr>
          <p:cNvPr id="3" name="Picture 2">
            <a:extLst>
              <a:ext uri="{FF2B5EF4-FFF2-40B4-BE49-F238E27FC236}">
                <a16:creationId xmlns:a16="http://schemas.microsoft.com/office/drawing/2014/main" id="{A64D3EE9-3333-4025-92BD-F9BE7C54540E}"/>
              </a:ext>
            </a:extLst>
          </p:cNvPr>
          <p:cNvPicPr>
            <a:picLocks noChangeAspect="1"/>
          </p:cNvPicPr>
          <p:nvPr/>
        </p:nvPicPr>
        <p:blipFill>
          <a:blip r:embed="rId3"/>
          <a:stretch>
            <a:fillRect/>
          </a:stretch>
        </p:blipFill>
        <p:spPr>
          <a:xfrm>
            <a:off x="128795" y="689829"/>
            <a:ext cx="3471682" cy="2764571"/>
          </a:xfrm>
          <a:prstGeom prst="rect">
            <a:avLst/>
          </a:prstGeom>
          <a:ln>
            <a:solidFill>
              <a:schemeClr val="tx1"/>
            </a:solidFill>
          </a:ln>
        </p:spPr>
      </p:pic>
      <p:pic>
        <p:nvPicPr>
          <p:cNvPr id="12" name="Picture 11">
            <a:extLst>
              <a:ext uri="{FF2B5EF4-FFF2-40B4-BE49-F238E27FC236}">
                <a16:creationId xmlns:a16="http://schemas.microsoft.com/office/drawing/2014/main" id="{7D80E481-B3A1-4994-8E17-E81C9F7196B6}"/>
              </a:ext>
            </a:extLst>
          </p:cNvPr>
          <p:cNvPicPr>
            <a:picLocks noChangeAspect="1"/>
          </p:cNvPicPr>
          <p:nvPr/>
        </p:nvPicPr>
        <p:blipFill>
          <a:blip r:embed="rId4"/>
          <a:stretch>
            <a:fillRect/>
          </a:stretch>
        </p:blipFill>
        <p:spPr>
          <a:xfrm>
            <a:off x="4794249" y="290266"/>
            <a:ext cx="2501428" cy="2034321"/>
          </a:xfrm>
          <a:prstGeom prst="rect">
            <a:avLst/>
          </a:prstGeom>
          <a:ln>
            <a:solidFill>
              <a:schemeClr val="tx1"/>
            </a:solidFill>
          </a:ln>
        </p:spPr>
      </p:pic>
      <p:pic>
        <p:nvPicPr>
          <p:cNvPr id="7176" name="Picture 8" descr="Youtube Logo PNGs for Free Download">
            <a:extLst>
              <a:ext uri="{FF2B5EF4-FFF2-40B4-BE49-F238E27FC236}">
                <a16:creationId xmlns:a16="http://schemas.microsoft.com/office/drawing/2014/main" id="{ADEBCC1F-616D-4D9B-9571-AD5819D86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0691"/>
            <a:ext cx="879475" cy="87947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Youtube Logo Transparent PNGs for Free Download">
            <a:extLst>
              <a:ext uri="{FF2B5EF4-FFF2-40B4-BE49-F238E27FC236}">
                <a16:creationId xmlns:a16="http://schemas.microsoft.com/office/drawing/2014/main" id="{FCCE407B-E1EF-4568-A163-7256BA5008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7294" y="2755900"/>
            <a:ext cx="1127912" cy="112791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3D youtube logo icon isolated on transparent background 45872293 PNG">
            <a:extLst>
              <a:ext uri="{FF2B5EF4-FFF2-40B4-BE49-F238E27FC236}">
                <a16:creationId xmlns:a16="http://schemas.microsoft.com/office/drawing/2014/main" id="{C41C65B1-B6E8-42BD-B668-86C971F24C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3870" y="3867459"/>
            <a:ext cx="1206779" cy="12067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B05C0E6-33D9-40DB-89F4-79DA3BB4D3FF}"/>
              </a:ext>
            </a:extLst>
          </p:cNvPr>
          <p:cNvPicPr>
            <a:picLocks noChangeAspect="1"/>
          </p:cNvPicPr>
          <p:nvPr/>
        </p:nvPicPr>
        <p:blipFill>
          <a:blip r:embed="rId8"/>
          <a:stretch>
            <a:fillRect/>
          </a:stretch>
        </p:blipFill>
        <p:spPr>
          <a:xfrm>
            <a:off x="4202634" y="2358835"/>
            <a:ext cx="3684659" cy="2695574"/>
          </a:xfrm>
          <a:prstGeom prst="rect">
            <a:avLst/>
          </a:prstGeom>
          <a:ln w="19050">
            <a:solidFill>
              <a:schemeClr val="bg1"/>
            </a:solidFill>
          </a:ln>
        </p:spPr>
      </p:pic>
    </p:spTree>
    <p:extLst>
      <p:ext uri="{BB962C8B-B14F-4D97-AF65-F5344CB8AC3E}">
        <p14:creationId xmlns:p14="http://schemas.microsoft.com/office/powerpoint/2010/main" val="352147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79998" y="12156"/>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 DBT model</a:t>
            </a:r>
          </a:p>
        </p:txBody>
      </p:sp>
      <p:pic>
        <p:nvPicPr>
          <p:cNvPr id="5" name="Picture 4">
            <a:extLst>
              <a:ext uri="{FF2B5EF4-FFF2-40B4-BE49-F238E27FC236}">
                <a16:creationId xmlns:a16="http://schemas.microsoft.com/office/drawing/2014/main" id="{7DD30721-618D-4C8E-B5D0-855AC422461A}"/>
              </a:ext>
            </a:extLst>
          </p:cNvPr>
          <p:cNvPicPr>
            <a:picLocks noChangeAspect="1"/>
          </p:cNvPicPr>
          <p:nvPr/>
        </p:nvPicPr>
        <p:blipFill>
          <a:blip r:embed="rId3"/>
          <a:stretch>
            <a:fillRect/>
          </a:stretch>
        </p:blipFill>
        <p:spPr>
          <a:xfrm>
            <a:off x="3500362" y="549275"/>
            <a:ext cx="2216149" cy="4497480"/>
          </a:xfrm>
          <a:prstGeom prst="rect">
            <a:avLst/>
          </a:prstGeom>
          <a:ln>
            <a:solidFill>
              <a:schemeClr val="tx1"/>
            </a:solidFill>
          </a:ln>
        </p:spPr>
      </p:pic>
      <p:pic>
        <p:nvPicPr>
          <p:cNvPr id="8" name="Picture 7">
            <a:extLst>
              <a:ext uri="{FF2B5EF4-FFF2-40B4-BE49-F238E27FC236}">
                <a16:creationId xmlns:a16="http://schemas.microsoft.com/office/drawing/2014/main" id="{1B68E448-F6F9-4DD1-BCD1-C0D52E1DD3EA}"/>
              </a:ext>
            </a:extLst>
          </p:cNvPr>
          <p:cNvPicPr>
            <a:picLocks noChangeAspect="1"/>
          </p:cNvPicPr>
          <p:nvPr/>
        </p:nvPicPr>
        <p:blipFill>
          <a:blip r:embed="rId4"/>
          <a:stretch>
            <a:fillRect/>
          </a:stretch>
        </p:blipFill>
        <p:spPr>
          <a:xfrm>
            <a:off x="6760083" y="62372"/>
            <a:ext cx="2216149" cy="3840313"/>
          </a:xfrm>
          <a:prstGeom prst="rect">
            <a:avLst/>
          </a:prstGeom>
          <a:ln>
            <a:solidFill>
              <a:schemeClr val="tx1"/>
            </a:solidFill>
          </a:ln>
        </p:spPr>
      </p:pic>
      <p:pic>
        <p:nvPicPr>
          <p:cNvPr id="10" name="Picture 9">
            <a:extLst>
              <a:ext uri="{FF2B5EF4-FFF2-40B4-BE49-F238E27FC236}">
                <a16:creationId xmlns:a16="http://schemas.microsoft.com/office/drawing/2014/main" id="{BAB4D124-F698-4DA2-B503-6E3148F605EA}"/>
              </a:ext>
            </a:extLst>
          </p:cNvPr>
          <p:cNvPicPr>
            <a:picLocks noChangeAspect="1"/>
          </p:cNvPicPr>
          <p:nvPr/>
        </p:nvPicPr>
        <p:blipFill>
          <a:blip r:embed="rId5"/>
          <a:stretch>
            <a:fillRect/>
          </a:stretch>
        </p:blipFill>
        <p:spPr>
          <a:xfrm>
            <a:off x="6760083" y="3958510"/>
            <a:ext cx="2245062" cy="1019890"/>
          </a:xfrm>
          <a:prstGeom prst="rect">
            <a:avLst/>
          </a:prstGeom>
          <a:ln>
            <a:solidFill>
              <a:schemeClr val="tx1"/>
            </a:solidFill>
          </a:ln>
        </p:spPr>
      </p:pic>
      <p:sp>
        <p:nvSpPr>
          <p:cNvPr id="11" name="Arrow: Right 10">
            <a:extLst>
              <a:ext uri="{FF2B5EF4-FFF2-40B4-BE49-F238E27FC236}">
                <a16:creationId xmlns:a16="http://schemas.microsoft.com/office/drawing/2014/main" id="{FA88CD7E-C949-4852-8BE1-D61A6DB8F148}"/>
              </a:ext>
            </a:extLst>
          </p:cNvPr>
          <p:cNvSpPr/>
          <p:nvPr/>
        </p:nvSpPr>
        <p:spPr>
          <a:xfrm>
            <a:off x="5749093" y="2413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TextBox 15">
            <a:extLst>
              <a:ext uri="{FF2B5EF4-FFF2-40B4-BE49-F238E27FC236}">
                <a16:creationId xmlns:a16="http://schemas.microsoft.com/office/drawing/2014/main" id="{487FC33A-7A7F-4A6B-B46C-07531608A3AB}"/>
              </a:ext>
            </a:extLst>
          </p:cNvPr>
          <p:cNvSpPr txBox="1"/>
          <p:nvPr/>
        </p:nvSpPr>
        <p:spPr>
          <a:xfrm>
            <a:off x="79998" y="974389"/>
            <a:ext cx="3330575" cy="3194721"/>
          </a:xfrm>
          <a:prstGeom prst="rect">
            <a:avLst/>
          </a:prstGeom>
          <a:noFill/>
        </p:spPr>
        <p:txBody>
          <a:bodyPr wrap="square">
            <a:spAutoFit/>
          </a:bodyPr>
          <a:lstStyle/>
          <a:p>
            <a:pPr>
              <a:lnSpc>
                <a:spcPct val="90000"/>
              </a:lnSpc>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model follows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best practices for incremental processing on Iceberg, ensuring efficient and reliable data updates at scale:</a:t>
            </a:r>
          </a:p>
          <a:p>
            <a:pPr>
              <a:lnSpc>
                <a:spcPct val="90000"/>
              </a:lnSpc>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Incremental Iceberg model uses Jinja configuration and defined unique keys</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Processes only new or updated records on each run</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Writes the computed delta into a temporary staging table</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Applies changes to the target table using a MERGE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upsert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operation</a:t>
            </a:r>
          </a:p>
        </p:txBody>
      </p:sp>
      <p:pic>
        <p:nvPicPr>
          <p:cNvPr id="4100" name="Picture 4" descr="‪Youtube Logo Transparent Background - Transparent Background Youtube Logo,  HD Png Download , Transparent Png Image - PNGitem‬‏">
            <a:extLst>
              <a:ext uri="{FF2B5EF4-FFF2-40B4-BE49-F238E27FC236}">
                <a16:creationId xmlns:a16="http://schemas.microsoft.com/office/drawing/2014/main" id="{62B62AFE-62D1-4FA9-9ECA-E9C7C44E9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630" y="62372"/>
            <a:ext cx="695325" cy="3726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3D youtube logo icon isolated on transparent background 45872271 PNG">
            <a:extLst>
              <a:ext uri="{FF2B5EF4-FFF2-40B4-BE49-F238E27FC236}">
                <a16:creationId xmlns:a16="http://schemas.microsoft.com/office/drawing/2014/main" id="{6264594C-9D53-4ECE-A23A-88F41F0DDD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281" y="4279068"/>
            <a:ext cx="864432" cy="86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FE6FB227-8047-46D4-B61E-AE907E97C9AE}"/>
              </a:ext>
            </a:extLst>
          </p:cNvPr>
          <p:cNvPicPr>
            <a:picLocks noChangeAspect="1"/>
          </p:cNvPicPr>
          <p:nvPr/>
        </p:nvPicPr>
        <p:blipFill>
          <a:blip r:embed="rId3"/>
          <a:stretch>
            <a:fillRect/>
          </a:stretch>
        </p:blipFill>
        <p:spPr>
          <a:xfrm>
            <a:off x="665629" y="579063"/>
            <a:ext cx="7953936" cy="4474090"/>
          </a:xfrm>
          <a:prstGeom prst="rect">
            <a:avLst/>
          </a:prstGeom>
        </p:spPr>
      </p:pic>
    </p:spTree>
    <p:extLst>
      <p:ext uri="{BB962C8B-B14F-4D97-AF65-F5344CB8AC3E}">
        <p14:creationId xmlns:p14="http://schemas.microsoft.com/office/powerpoint/2010/main" val="1693801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FD9D7C0E-ECAD-499E-8504-AE5BD0952BCE}"/>
              </a:ext>
            </a:extLst>
          </p:cNvPr>
          <p:cNvPicPr>
            <a:picLocks noChangeAspect="1"/>
          </p:cNvPicPr>
          <p:nvPr/>
        </p:nvPicPr>
        <p:blipFill>
          <a:blip r:embed="rId3"/>
          <a:stretch>
            <a:fillRect/>
          </a:stretch>
        </p:blipFill>
        <p:spPr>
          <a:xfrm>
            <a:off x="433045" y="531158"/>
            <a:ext cx="8105904" cy="4559571"/>
          </a:xfrm>
          <a:prstGeom prst="rect">
            <a:avLst/>
          </a:prstGeom>
        </p:spPr>
      </p:pic>
    </p:spTree>
    <p:extLst>
      <p:ext uri="{BB962C8B-B14F-4D97-AF65-F5344CB8AC3E}">
        <p14:creationId xmlns:p14="http://schemas.microsoft.com/office/powerpoint/2010/main" val="351917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47863DB7-D0E4-46E0-A8D5-ED9D833BF0DC}"/>
              </a:ext>
            </a:extLst>
          </p:cNvPr>
          <p:cNvPicPr>
            <a:picLocks noChangeAspect="1"/>
          </p:cNvPicPr>
          <p:nvPr/>
        </p:nvPicPr>
        <p:blipFill>
          <a:blip r:embed="rId3"/>
          <a:stretch>
            <a:fillRect/>
          </a:stretch>
        </p:blipFill>
        <p:spPr>
          <a:xfrm>
            <a:off x="587506" y="519750"/>
            <a:ext cx="7968988" cy="4482556"/>
          </a:xfrm>
          <a:prstGeom prst="rect">
            <a:avLst/>
          </a:prstGeom>
        </p:spPr>
      </p:pic>
    </p:spTree>
    <p:extLst>
      <p:ext uri="{BB962C8B-B14F-4D97-AF65-F5344CB8AC3E}">
        <p14:creationId xmlns:p14="http://schemas.microsoft.com/office/powerpoint/2010/main" val="2608547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A83F27B6-B7A6-43B9-8C9F-FDE086A9A67F}"/>
              </a:ext>
            </a:extLst>
          </p:cNvPr>
          <p:cNvPicPr>
            <a:picLocks noChangeAspect="1"/>
          </p:cNvPicPr>
          <p:nvPr/>
        </p:nvPicPr>
        <p:blipFill>
          <a:blip r:embed="rId3"/>
          <a:stretch>
            <a:fillRect/>
          </a:stretch>
        </p:blipFill>
        <p:spPr>
          <a:xfrm>
            <a:off x="578223" y="522753"/>
            <a:ext cx="7987553" cy="4492999"/>
          </a:xfrm>
          <a:prstGeom prst="rect">
            <a:avLst/>
          </a:prstGeom>
        </p:spPr>
      </p:pic>
    </p:spTree>
    <p:extLst>
      <p:ext uri="{BB962C8B-B14F-4D97-AF65-F5344CB8AC3E}">
        <p14:creationId xmlns:p14="http://schemas.microsoft.com/office/powerpoint/2010/main" val="321015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0286A09A-33C8-4C59-8577-EAA967BC7146}"/>
              </a:ext>
            </a:extLst>
          </p:cNvPr>
          <p:cNvPicPr>
            <a:picLocks noChangeAspect="1"/>
          </p:cNvPicPr>
          <p:nvPr/>
        </p:nvPicPr>
        <p:blipFill>
          <a:blip r:embed="rId3"/>
          <a:stretch>
            <a:fillRect/>
          </a:stretch>
        </p:blipFill>
        <p:spPr>
          <a:xfrm>
            <a:off x="524435" y="578223"/>
            <a:ext cx="8007724" cy="4504345"/>
          </a:xfrm>
          <a:prstGeom prst="rect">
            <a:avLst/>
          </a:prstGeom>
        </p:spPr>
      </p:pic>
    </p:spTree>
    <p:extLst>
      <p:ext uri="{BB962C8B-B14F-4D97-AF65-F5344CB8AC3E}">
        <p14:creationId xmlns:p14="http://schemas.microsoft.com/office/powerpoint/2010/main" val="129277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11" name="TextBox 10">
            <a:extLst>
              <a:ext uri="{FF2B5EF4-FFF2-40B4-BE49-F238E27FC236}">
                <a16:creationId xmlns:a16="http://schemas.microsoft.com/office/drawing/2014/main" id="{D5F47ED3-0DF3-42FB-BBF4-9D925AECEB17}"/>
              </a:ext>
            </a:extLst>
          </p:cNvPr>
          <p:cNvSpPr txBox="1"/>
          <p:nvPr/>
        </p:nvSpPr>
        <p:spPr>
          <a:xfrm>
            <a:off x="186735" y="1712550"/>
            <a:ext cx="8876722" cy="230832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YouTube Trends Data Analytics Platform is an end-to-end system built to collect, process, and analyze trending YouTube data in near real time. It transforms raw API data into structured, analytics-ready datasets that reveal how videos gain traction across regions, languages, and categories.</a:t>
            </a:r>
          </a:p>
          <a:p>
            <a:pPr marL="285750" lvl="0" indent="-285750" algn="l" rtl="0">
              <a:spcBef>
                <a:spcPts val="0"/>
              </a:spcBef>
              <a:spcAft>
                <a:spcPts val="0"/>
              </a:spcAft>
              <a:buFont typeface="Wingdings" panose="05000000000000000000" pitchFamily="2" charset="2"/>
              <a:buChar char="§"/>
            </a:pPr>
            <a:endPar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lvl="0" indent="-285750" algn="l" rtl="0">
              <a:spcBef>
                <a:spcPts val="0"/>
              </a:spcBef>
              <a:spcAft>
                <a:spcPts val="0"/>
              </a:spcAft>
              <a:buFont typeface="Wingdings" panose="05000000000000000000" pitchFamily="2" charset="2"/>
              <a:buChar char="§"/>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platform is designed to track engagement metrics such as views, likes, and comments over time. By combining streaming ingestion, incremental processing, and a </a:t>
            </a:r>
            <a:r>
              <a:rPr lang="en-US" sz="16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lakehouse</a:t>
            </a: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 warehouse architecture, it enables reliable trend analysis, historical comparisons, and scalable analytics similar to real-world production data systems.</a:t>
            </a:r>
          </a:p>
        </p:txBody>
      </p:sp>
      <p:sp>
        <p:nvSpPr>
          <p:cNvPr id="15" name="Subtitle 2">
            <a:extLst>
              <a:ext uri="{FF2B5EF4-FFF2-40B4-BE49-F238E27FC236}">
                <a16:creationId xmlns:a16="http://schemas.microsoft.com/office/drawing/2014/main" id="{45096F3F-D725-4F11-96A7-B44A22E0DA63}"/>
              </a:ext>
            </a:extLst>
          </p:cNvPr>
          <p:cNvSpPr>
            <a:spLocks noGrp="1"/>
          </p:cNvSpPr>
          <p:nvPr>
            <p:ph type="subTitle" idx="1"/>
          </p:nvPr>
        </p:nvSpPr>
        <p:spPr>
          <a:xfrm>
            <a:off x="326475" y="246091"/>
            <a:ext cx="4245525" cy="817217"/>
          </a:xfrm>
          <a:noFill/>
          <a:ln>
            <a:noFill/>
          </a:ln>
        </p:spPr>
        <p:txBody>
          <a:bodyPr>
            <a:normAutofit fontScale="62500" lnSpcReduction="20000"/>
          </a:bodyPr>
          <a:lstStyle/>
          <a:p>
            <a:pPr marL="0" indent="0" algn="ctr" defTabSz="914423">
              <a:spcBef>
                <a:spcPts val="1000"/>
              </a:spcBef>
            </a:pPr>
            <a:r>
              <a:rPr lang="en-US"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Introduction</a:t>
            </a:r>
            <a:endParaRPr lang="LID4096"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2060" name="Picture 12" descr="יוטיוב חושפת פיצ'ר חדש שעלול לעצבן את היוטיוברים | גיקטיים">
            <a:extLst>
              <a:ext uri="{FF2B5EF4-FFF2-40B4-BE49-F238E27FC236}">
                <a16:creationId xmlns:a16="http://schemas.microsoft.com/office/drawing/2014/main" id="{B06CCBE2-D7DE-4ED4-B94F-0A79981EE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947" y="300505"/>
            <a:ext cx="1109716" cy="713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A5D6D0E2-3216-4629-895D-B2DDFCF4952B}"/>
              </a:ext>
            </a:extLst>
          </p:cNvPr>
          <p:cNvPicPr>
            <a:picLocks noChangeAspect="1"/>
          </p:cNvPicPr>
          <p:nvPr/>
        </p:nvPicPr>
        <p:blipFill>
          <a:blip r:embed="rId3"/>
          <a:stretch>
            <a:fillRect/>
          </a:stretch>
        </p:blipFill>
        <p:spPr>
          <a:xfrm>
            <a:off x="587506" y="580262"/>
            <a:ext cx="7968988" cy="4482556"/>
          </a:xfrm>
          <a:prstGeom prst="rect">
            <a:avLst/>
          </a:prstGeom>
        </p:spPr>
      </p:pic>
    </p:spTree>
    <p:extLst>
      <p:ext uri="{BB962C8B-B14F-4D97-AF65-F5344CB8AC3E}">
        <p14:creationId xmlns:p14="http://schemas.microsoft.com/office/powerpoint/2010/main" val="284051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26D05020-73AD-4E46-A4FC-19E16D94F45F}"/>
              </a:ext>
            </a:extLst>
          </p:cNvPr>
          <p:cNvPicPr>
            <a:picLocks noChangeAspect="1"/>
          </p:cNvPicPr>
          <p:nvPr/>
        </p:nvPicPr>
        <p:blipFill>
          <a:blip r:embed="rId3"/>
          <a:stretch>
            <a:fillRect/>
          </a:stretch>
        </p:blipFill>
        <p:spPr>
          <a:xfrm>
            <a:off x="484094" y="517711"/>
            <a:ext cx="8007724" cy="4504345"/>
          </a:xfrm>
          <a:prstGeom prst="rect">
            <a:avLst/>
          </a:prstGeom>
        </p:spPr>
      </p:pic>
    </p:spTree>
    <p:extLst>
      <p:ext uri="{BB962C8B-B14F-4D97-AF65-F5344CB8AC3E}">
        <p14:creationId xmlns:p14="http://schemas.microsoft.com/office/powerpoint/2010/main" val="111529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0" y="-1"/>
            <a:ext cx="1216959" cy="1438835"/>
          </a:xfrm>
          <a:noFill/>
          <a:ln>
            <a:noFill/>
          </a:ln>
        </p:spPr>
        <p:txBody>
          <a:bodyPr>
            <a:normAutofit fontScale="6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8842F67C-366A-4DEB-9ADB-0007EDA10B48}"/>
              </a:ext>
            </a:extLst>
          </p:cNvPr>
          <p:cNvPicPr>
            <a:picLocks noChangeAspect="1"/>
          </p:cNvPicPr>
          <p:nvPr/>
        </p:nvPicPr>
        <p:blipFill>
          <a:blip r:embed="rId3"/>
          <a:stretch>
            <a:fillRect/>
          </a:stretch>
        </p:blipFill>
        <p:spPr>
          <a:xfrm>
            <a:off x="1216959" y="80681"/>
            <a:ext cx="7873286" cy="4995583"/>
          </a:xfrm>
          <a:prstGeom prst="rect">
            <a:avLst/>
          </a:prstGeom>
        </p:spPr>
      </p:pic>
      <p:pic>
        <p:nvPicPr>
          <p:cNvPr id="11" name="Picture 10">
            <a:extLst>
              <a:ext uri="{FF2B5EF4-FFF2-40B4-BE49-F238E27FC236}">
                <a16:creationId xmlns:a16="http://schemas.microsoft.com/office/drawing/2014/main" id="{AC1EEA24-779A-4BE5-B3D5-4E5FC3FAD14C}"/>
              </a:ext>
            </a:extLst>
          </p:cNvPr>
          <p:cNvPicPr>
            <a:picLocks noChangeAspect="1"/>
          </p:cNvPicPr>
          <p:nvPr/>
        </p:nvPicPr>
        <p:blipFill>
          <a:blip r:embed="rId4"/>
          <a:stretch>
            <a:fillRect/>
          </a:stretch>
        </p:blipFill>
        <p:spPr>
          <a:xfrm>
            <a:off x="171382" y="4296860"/>
            <a:ext cx="874196" cy="779404"/>
          </a:xfrm>
          <a:prstGeom prst="rect">
            <a:avLst/>
          </a:prstGeom>
        </p:spPr>
      </p:pic>
    </p:spTree>
    <p:extLst>
      <p:ext uri="{BB962C8B-B14F-4D97-AF65-F5344CB8AC3E}">
        <p14:creationId xmlns:p14="http://schemas.microsoft.com/office/powerpoint/2010/main" val="342333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80682" y="0"/>
            <a:ext cx="1331259" cy="1432112"/>
          </a:xfrm>
          <a:noFill/>
          <a:ln>
            <a:noFill/>
          </a:ln>
        </p:spPr>
        <p:txBody>
          <a:bodyPr>
            <a:normAutofit fontScale="70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FEEF53B6-0FE4-42AF-BF7A-5DCAD26D4FA6}"/>
              </a:ext>
            </a:extLst>
          </p:cNvPr>
          <p:cNvPicPr>
            <a:picLocks noChangeAspect="1"/>
          </p:cNvPicPr>
          <p:nvPr/>
        </p:nvPicPr>
        <p:blipFill>
          <a:blip r:embed="rId3"/>
          <a:stretch>
            <a:fillRect/>
          </a:stretch>
        </p:blipFill>
        <p:spPr>
          <a:xfrm>
            <a:off x="1190065" y="94129"/>
            <a:ext cx="7906870" cy="4955241"/>
          </a:xfrm>
          <a:prstGeom prst="rect">
            <a:avLst/>
          </a:prstGeom>
        </p:spPr>
      </p:pic>
      <p:pic>
        <p:nvPicPr>
          <p:cNvPr id="6" name="Picture 5">
            <a:extLst>
              <a:ext uri="{FF2B5EF4-FFF2-40B4-BE49-F238E27FC236}">
                <a16:creationId xmlns:a16="http://schemas.microsoft.com/office/drawing/2014/main" id="{796542EF-CA08-41F1-87A4-E426B2D85F60}"/>
              </a:ext>
            </a:extLst>
          </p:cNvPr>
          <p:cNvPicPr>
            <a:picLocks noChangeAspect="1"/>
          </p:cNvPicPr>
          <p:nvPr/>
        </p:nvPicPr>
        <p:blipFill>
          <a:blip r:embed="rId4"/>
          <a:stretch>
            <a:fillRect/>
          </a:stretch>
        </p:blipFill>
        <p:spPr>
          <a:xfrm>
            <a:off x="115614" y="4161864"/>
            <a:ext cx="938665" cy="887506"/>
          </a:xfrm>
          <a:prstGeom prst="rect">
            <a:avLst/>
          </a:prstGeom>
        </p:spPr>
      </p:pic>
    </p:spTree>
    <p:extLst>
      <p:ext uri="{BB962C8B-B14F-4D97-AF65-F5344CB8AC3E}">
        <p14:creationId xmlns:p14="http://schemas.microsoft.com/office/powerpoint/2010/main" val="1683722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990600"/>
          </a:xfrm>
          <a:noFill/>
          <a:ln>
            <a:noFill/>
          </a:ln>
        </p:spPr>
        <p:txBody>
          <a:bodyPr>
            <a:normAutofit fontScale="9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Challenges</a:t>
            </a:r>
          </a:p>
        </p:txBody>
      </p:sp>
      <p:sp>
        <p:nvSpPr>
          <p:cNvPr id="8" name="TextBox 7">
            <a:extLst>
              <a:ext uri="{FF2B5EF4-FFF2-40B4-BE49-F238E27FC236}">
                <a16:creationId xmlns:a16="http://schemas.microsoft.com/office/drawing/2014/main" id="{97E1762B-31A0-4267-846F-4E72A7B19E33}"/>
              </a:ext>
            </a:extLst>
          </p:cNvPr>
          <p:cNvSpPr txBox="1"/>
          <p:nvPr/>
        </p:nvSpPr>
        <p:spPr>
          <a:xfrm>
            <a:off x="266699" y="1503819"/>
            <a:ext cx="6296025" cy="2978444"/>
          </a:xfrm>
          <a:prstGeom prst="rect">
            <a:avLst/>
          </a:prstGeom>
          <a:noFill/>
        </p:spPr>
        <p:txBody>
          <a:bodyPr wrap="square">
            <a:spAutoFit/>
          </a:bodyPr>
          <a:lstStyle/>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Defined the project scope through research, including data sources, ingestion frequency, and modeling strategy.</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Coordinating development across multiple machines, ensuring consistent environments and reproducible results.</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Designing modular, object-oriented data ingestion and Spark processing components for maintainability and scalability.</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Configuring and integrating a multi-container lakehouse stack, enabling reliable communication between Kafka, Spark, Iceberg, Hive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Metastore</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MinIO</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and Airflow.</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Building a solid understanding of lakehouse concepts through hands-on implementation of Iceberg table management and Spark processing.</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Implementing incremental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models via Spark Thrift Server and delivering a comprehensive analytical dashboard on top of the curated data.</a:t>
            </a:r>
            <a:endParaRPr lang="LID4096"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10248" name="Picture 8" descr="Youtube ajoute une étiquette à certaines vidéos pour contrer la propagande  du gouvernement chinois">
            <a:extLst>
              <a:ext uri="{FF2B5EF4-FFF2-40B4-BE49-F238E27FC236}">
                <a16:creationId xmlns:a16="http://schemas.microsoft.com/office/drawing/2014/main" id="{809C6BAB-00FD-4DC5-9F81-66B4FCE0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178" y="3784600"/>
            <a:ext cx="2415822" cy="135890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Download Free Youtube Icons in PNG &amp; SVG">
            <a:extLst>
              <a:ext uri="{FF2B5EF4-FFF2-40B4-BE49-F238E27FC236}">
                <a16:creationId xmlns:a16="http://schemas.microsoft.com/office/drawing/2014/main" id="{7E5B8ECA-0711-484E-BF57-7051A90E5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4" y="-1"/>
            <a:ext cx="803275" cy="80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06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073430" y="1681162"/>
            <a:ext cx="4997139" cy="1781175"/>
          </a:xfrm>
          <a:noFill/>
          <a:ln>
            <a:noFill/>
          </a:ln>
        </p:spPr>
        <p:txBody>
          <a:bodyPr>
            <a:normAutofit fontScale="925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Q&amp;A and Wrap up</a:t>
            </a:r>
          </a:p>
        </p:txBody>
      </p:sp>
      <p:pic>
        <p:nvPicPr>
          <p:cNvPr id="8196" name="Picture 4" descr="Youtube Logo PNG (Free Download)">
            <a:extLst>
              <a:ext uri="{FF2B5EF4-FFF2-40B4-BE49-F238E27FC236}">
                <a16:creationId xmlns:a16="http://schemas.microsoft.com/office/drawing/2014/main" id="{F69B3C42-01BE-4D23-9901-21B6B64E1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68500"/>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Download Youtube, Logo, Icon. Royalty-Free Stock Illustration Image -  Pixabay">
            <a:extLst>
              <a:ext uri="{FF2B5EF4-FFF2-40B4-BE49-F238E27FC236}">
                <a16:creationId xmlns:a16="http://schemas.microsoft.com/office/drawing/2014/main" id="{E1531C3B-0E20-4EFA-85AF-18730133C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801" y="1790700"/>
            <a:ext cx="1606549" cy="160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39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11" name="TextBox 10">
            <a:extLst>
              <a:ext uri="{FF2B5EF4-FFF2-40B4-BE49-F238E27FC236}">
                <a16:creationId xmlns:a16="http://schemas.microsoft.com/office/drawing/2014/main" id="{D5F47ED3-0DF3-42FB-BBF4-9D925AECEB17}"/>
              </a:ext>
            </a:extLst>
          </p:cNvPr>
          <p:cNvSpPr txBox="1"/>
          <p:nvPr/>
        </p:nvSpPr>
        <p:spPr>
          <a:xfrm>
            <a:off x="650607" y="666184"/>
            <a:ext cx="3431325" cy="4477316"/>
          </a:xfrm>
          <a:prstGeom prst="rect">
            <a:avLst/>
          </a:prstGeom>
          <a:noFill/>
        </p:spPr>
        <p:txBody>
          <a:bodyPr wrap="square">
            <a:spAutoFit/>
          </a:bodyPr>
          <a:lstStyle/>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Idea</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Goal</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Stack</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Architecture</a:t>
            </a:r>
          </a:p>
          <a:p>
            <a:pPr marL="800110" lvl="1" indent="-342910" defTabSz="914400">
              <a:lnSpc>
                <a:spcPct val="80000"/>
              </a:lnSpc>
              <a:spcBef>
                <a:spcPts val="1000"/>
              </a:spcBef>
              <a:buClr>
                <a:srgbClr val="00B0F0"/>
              </a:buClr>
              <a:buSzPts val="2000"/>
              <a:buFont typeface="Arial" panose="020B0604020202020204" pitchFamily="34" charset="0"/>
              <a:buChar char="•"/>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containers</a:t>
            </a:r>
          </a:p>
          <a:p>
            <a:pPr marL="800110" lvl="1" indent="-342910" defTabSz="914400">
              <a:lnSpc>
                <a:spcPct val="80000"/>
              </a:lnSpc>
              <a:spcBef>
                <a:spcPts val="1000"/>
              </a:spcBef>
              <a:buClr>
                <a:srgbClr val="00B0F0"/>
              </a:buClr>
              <a:buSzPts val="2000"/>
              <a:buFont typeface="Arial" panose="020B0604020202020204" pitchFamily="34" charset="0"/>
              <a:buChar char="•"/>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Project Architecture</a:t>
            </a:r>
          </a:p>
          <a:p>
            <a:pPr marL="800110" lvl="1" indent="-342910" defTabSz="914400">
              <a:lnSpc>
                <a:spcPct val="80000"/>
              </a:lnSpc>
              <a:spcBef>
                <a:spcPts val="1000"/>
              </a:spcBef>
              <a:buClr>
                <a:srgbClr val="00B0F0"/>
              </a:buClr>
              <a:buSzPts val="2000"/>
              <a:buFont typeface="Arial" panose="020B0604020202020204" pitchFamily="34" charset="0"/>
              <a:buChar char="•"/>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Platform architecture</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Airflow orchestration</a:t>
            </a:r>
            <a:endPar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Data lineage and DB Structure</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a:p>
            <a:pPr marL="800110" lvl="1" indent="-342910" defTabSz="914400">
              <a:lnSpc>
                <a:spcPct val="80000"/>
              </a:lnSpc>
              <a:spcBef>
                <a:spcPts val="1000"/>
              </a:spcBef>
              <a:buClr>
                <a:srgbClr val="00B0F0"/>
              </a:buClr>
              <a:buSzPts val="2000"/>
              <a:buFont typeface="Arial" panose="020B0604020202020204" pitchFamily="34" charset="0"/>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Tableau</a:t>
            </a:r>
          </a:p>
          <a:p>
            <a:pPr marL="800110" lvl="1" indent="-342910" defTabSz="914400">
              <a:lnSpc>
                <a:spcPct val="80000"/>
              </a:lnSpc>
              <a:spcBef>
                <a:spcPts val="1000"/>
              </a:spcBef>
              <a:buClr>
                <a:srgbClr val="00B0F0"/>
              </a:buClr>
              <a:buSzPts val="2000"/>
              <a:buFont typeface="Arial" panose="020B0604020202020204" pitchFamily="34" charset="0"/>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Power BI</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Challenges</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Q&amp;A and Wrap up</a:t>
            </a:r>
          </a:p>
        </p:txBody>
      </p:sp>
      <p:sp>
        <p:nvSpPr>
          <p:cNvPr id="15" name="Subtitle 2">
            <a:extLst>
              <a:ext uri="{FF2B5EF4-FFF2-40B4-BE49-F238E27FC236}">
                <a16:creationId xmlns:a16="http://schemas.microsoft.com/office/drawing/2014/main" id="{45096F3F-D725-4F11-96A7-B44A22E0DA63}"/>
              </a:ext>
            </a:extLst>
          </p:cNvPr>
          <p:cNvSpPr>
            <a:spLocks noGrp="1"/>
          </p:cNvSpPr>
          <p:nvPr>
            <p:ph type="subTitle" idx="1"/>
          </p:nvPr>
        </p:nvSpPr>
        <p:spPr>
          <a:xfrm>
            <a:off x="2449237" y="0"/>
            <a:ext cx="4245525" cy="817217"/>
          </a:xfrm>
          <a:noFill/>
          <a:ln>
            <a:noFill/>
          </a:ln>
        </p:spPr>
        <p:txBody>
          <a:bodyPr>
            <a:normAutofit fontScale="62500" lnSpcReduction="20000"/>
          </a:bodyPr>
          <a:lstStyle/>
          <a:p>
            <a:pPr marL="0" indent="0" algn="ctr" defTabSz="914423">
              <a:spcBef>
                <a:spcPts val="1000"/>
              </a:spcBef>
            </a:pPr>
            <a:r>
              <a:rPr lang="en-US"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Content</a:t>
            </a:r>
            <a:endParaRPr lang="LID4096"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3080" name="Picture 8" descr="‪Square YouTube Logo PNG Pic‬‏">
            <a:extLst>
              <a:ext uri="{FF2B5EF4-FFF2-40B4-BE49-F238E27FC236}">
                <a16:creationId xmlns:a16="http://schemas.microsoft.com/office/drawing/2014/main" id="{D55352E9-0C63-4E42-90DE-946D31D0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839" y="4126202"/>
            <a:ext cx="952501" cy="95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00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8" name="Google Shape;1008;p46"/>
          <p:cNvGrpSpPr/>
          <p:nvPr/>
        </p:nvGrpSpPr>
        <p:grpSpPr>
          <a:xfrm>
            <a:off x="6855796" y="2638651"/>
            <a:ext cx="207172" cy="204262"/>
            <a:chOff x="766374" y="330733"/>
            <a:chExt cx="207172" cy="204262"/>
          </a:xfrm>
        </p:grpSpPr>
        <p:sp>
          <p:nvSpPr>
            <p:cNvPr id="1009" name="Google Shape;1009;p46"/>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2">
            <a:extLst>
              <a:ext uri="{FF2B5EF4-FFF2-40B4-BE49-F238E27FC236}">
                <a16:creationId xmlns:a16="http://schemas.microsoft.com/office/drawing/2014/main" id="{B2A82B50-098B-47AD-9A37-11B29A0DD4E4}"/>
              </a:ext>
            </a:extLst>
          </p:cNvPr>
          <p:cNvSpPr>
            <a:spLocks noGrp="1"/>
          </p:cNvSpPr>
          <p:nvPr>
            <p:ph type="subTitle" idx="1"/>
          </p:nvPr>
        </p:nvSpPr>
        <p:spPr>
          <a:xfrm>
            <a:off x="1568933" y="162243"/>
            <a:ext cx="6006133" cy="916940"/>
          </a:xfrm>
          <a:noFill/>
          <a:ln>
            <a:noFill/>
          </a:ln>
        </p:spPr>
        <p:txBody>
          <a:bodyPr>
            <a:normAutofit fontScale="85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Idea</a:t>
            </a:r>
          </a:p>
        </p:txBody>
      </p:sp>
      <p:sp>
        <p:nvSpPr>
          <p:cNvPr id="14" name="Google Shape;98;p2">
            <a:extLst>
              <a:ext uri="{FF2B5EF4-FFF2-40B4-BE49-F238E27FC236}">
                <a16:creationId xmlns:a16="http://schemas.microsoft.com/office/drawing/2014/main" id="{98865526-58D7-454F-99F9-20684899ED94}"/>
              </a:ext>
            </a:extLst>
          </p:cNvPr>
          <p:cNvSpPr txBox="1">
            <a:spLocks/>
          </p:cNvSpPr>
          <p:nvPr/>
        </p:nvSpPr>
        <p:spPr>
          <a:xfrm>
            <a:off x="449535" y="1814213"/>
            <a:ext cx="5918100" cy="2647950"/>
          </a:xfrm>
          <a:prstGeom prst="rect">
            <a:avLst/>
          </a:prstGeom>
          <a:noFill/>
          <a:ln>
            <a:noFill/>
          </a:ln>
        </p:spPr>
        <p:txBody>
          <a:bodyPr spcFirstLastPara="1" vert="horz" wrap="square" lIns="91425" tIns="45700" rIns="91425" bIns="45700" rtlCol="0" anchor="t" anchorCtr="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defTabSz="457200">
              <a:spcBef>
                <a:spcPts val="0"/>
              </a:spcBef>
              <a:buFont typeface="Wingdings" panose="05000000000000000000" pitchFamily="2" charset="2"/>
              <a:buChar char="§"/>
            </a:pPr>
            <a:r>
              <a:rPr lang="en-US" sz="1600" dirty="0"/>
              <a:t>The platform is built to provide a comprehensive and structured understanding of how content trends on YouTube. It captures and analyzes trending videos over time, focusing on virality, longevity, and engagement dynamics across different regions, languages, and content categories.</a:t>
            </a:r>
          </a:p>
          <a:p>
            <a:pPr marL="285750" indent="-285750" algn="l" defTabSz="457200">
              <a:spcBef>
                <a:spcPts val="0"/>
              </a:spcBef>
              <a:buFont typeface="Wingdings" panose="05000000000000000000" pitchFamily="2" charset="2"/>
              <a:buChar char="§"/>
            </a:pPr>
            <a:endParaRPr lang="en-US" sz="1600" dirty="0"/>
          </a:p>
          <a:p>
            <a:pPr marL="285750" indent="-285750" algn="l" defTabSz="457200">
              <a:spcBef>
                <a:spcPts val="0"/>
              </a:spcBef>
              <a:buFont typeface="Wingdings" panose="05000000000000000000" pitchFamily="2" charset="2"/>
              <a:buChar char="§"/>
            </a:pPr>
            <a:r>
              <a:rPr lang="en-US" sz="1600" dirty="0"/>
              <a:t>Rather than treating trends as isolated daily snapshots, the platform views them as evolving signals. By continuously monitoring changes in performance and audience interaction, it turns YouTube’s highly dynamic ecosystem into a consistent and comparable source of insights that reflects real user behavior at scale.</a:t>
            </a:r>
          </a:p>
          <a:p>
            <a:pPr algn="l">
              <a:buClr>
                <a:srgbClr val="00B0F0"/>
              </a:buClr>
              <a:buSzPts val="2000"/>
            </a:pPr>
            <a:endParaRPr lang="en-GB" sz="2000" dirty="0"/>
          </a:p>
          <a:p>
            <a:pPr marL="342910" indent="-342910" algn="l">
              <a:buClr>
                <a:srgbClr val="00B0F0"/>
              </a:buClr>
              <a:buSzPts val="2000"/>
              <a:buFont typeface="Wingdings" panose="05000000000000000000" pitchFamily="2" charset="2"/>
              <a:buChar char="Ø"/>
            </a:pPr>
            <a:endParaRPr lang="en-GB" sz="2000" dirty="0"/>
          </a:p>
          <a:p>
            <a:pPr marL="342910" indent="-342910" algn="l">
              <a:buClr>
                <a:srgbClr val="00B0F0"/>
              </a:buClr>
              <a:buSzPts val="2000"/>
              <a:buFont typeface="Wingdings" panose="05000000000000000000" pitchFamily="2" charset="2"/>
              <a:buChar char="Ø"/>
            </a:pPr>
            <a:endParaRPr lang="en-GB" sz="2000" dirty="0"/>
          </a:p>
        </p:txBody>
      </p:sp>
      <p:pic>
        <p:nvPicPr>
          <p:cNvPr id="4098" name="Picture 2" descr="‪YouTube Like PNG Transparent Images, Pictures, Photos‬‏">
            <a:extLst>
              <a:ext uri="{FF2B5EF4-FFF2-40B4-BE49-F238E27FC236}">
                <a16:creationId xmlns:a16="http://schemas.microsoft.com/office/drawing/2014/main" id="{0FF1E38E-30BB-4457-A301-7AAAE3D0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75606">
            <a:off x="250509" y="225648"/>
            <a:ext cx="398053" cy="3980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Youtube transparent Images - Free Download on Freepik‬‏">
            <a:extLst>
              <a:ext uri="{FF2B5EF4-FFF2-40B4-BE49-F238E27FC236}">
                <a16:creationId xmlns:a16="http://schemas.microsoft.com/office/drawing/2014/main" id="{F1A04A54-0821-458B-B2A4-BAF36322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899" y="69306"/>
            <a:ext cx="766767" cy="76676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69A9A1C3-31DA-4416-AFD4-DB117FD64C6F}"/>
              </a:ext>
            </a:extLst>
          </p:cNvPr>
          <p:cNvGrpSpPr/>
          <p:nvPr/>
        </p:nvGrpSpPr>
        <p:grpSpPr>
          <a:xfrm rot="5400000">
            <a:off x="7087571" y="2883126"/>
            <a:ext cx="207172" cy="204262"/>
            <a:chOff x="766374" y="330733"/>
            <a:chExt cx="207172" cy="204262"/>
          </a:xfrm>
        </p:grpSpPr>
        <p:sp>
          <p:nvSpPr>
            <p:cNvPr id="18" name="Google Shape;1009;p46">
              <a:extLst>
                <a:ext uri="{FF2B5EF4-FFF2-40B4-BE49-F238E27FC236}">
                  <a16:creationId xmlns:a16="http://schemas.microsoft.com/office/drawing/2014/main" id="{6467D4C6-7A54-455B-A5FE-E73BFECFB914}"/>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662D7B95-4793-40F4-9A46-54F44450D3E4}"/>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134D1529-CD8C-46F4-AFE9-B1DB38A32143}"/>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B2290515-69B5-4097-9C52-E55385416948}"/>
              </a:ext>
            </a:extLst>
          </p:cNvPr>
          <p:cNvGrpSpPr/>
          <p:nvPr/>
        </p:nvGrpSpPr>
        <p:grpSpPr>
          <a:xfrm rot="16200000">
            <a:off x="7887671" y="3810226"/>
            <a:ext cx="207172" cy="204262"/>
            <a:chOff x="766374" y="330733"/>
            <a:chExt cx="207172" cy="204262"/>
          </a:xfrm>
        </p:grpSpPr>
        <p:sp>
          <p:nvSpPr>
            <p:cNvPr id="22" name="Google Shape;1009;p46">
              <a:extLst>
                <a:ext uri="{FF2B5EF4-FFF2-40B4-BE49-F238E27FC236}">
                  <a16:creationId xmlns:a16="http://schemas.microsoft.com/office/drawing/2014/main" id="{6F91F7A2-1C12-4044-AF47-FD6072875419}"/>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ACE1F6E0-0D45-4478-B5D9-119D12B8551E}"/>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47C1E6D9-85B7-44E4-8FAA-C51DA92B6ECC}"/>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8" name="Google Shape;1008;p46"/>
          <p:cNvGrpSpPr/>
          <p:nvPr/>
        </p:nvGrpSpPr>
        <p:grpSpPr>
          <a:xfrm>
            <a:off x="7466114" y="3330801"/>
            <a:ext cx="255142" cy="241074"/>
            <a:chOff x="766374" y="330733"/>
            <a:chExt cx="207172" cy="204262"/>
          </a:xfrm>
        </p:grpSpPr>
        <p:sp>
          <p:nvSpPr>
            <p:cNvPr id="1009" name="Google Shape;1009;p46"/>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2">
            <a:extLst>
              <a:ext uri="{FF2B5EF4-FFF2-40B4-BE49-F238E27FC236}">
                <a16:creationId xmlns:a16="http://schemas.microsoft.com/office/drawing/2014/main" id="{B2A82B50-098B-47AD-9A37-11B29A0DD4E4}"/>
              </a:ext>
            </a:extLst>
          </p:cNvPr>
          <p:cNvSpPr>
            <a:spLocks noGrp="1"/>
          </p:cNvSpPr>
          <p:nvPr>
            <p:ph type="subTitle" idx="1"/>
          </p:nvPr>
        </p:nvSpPr>
        <p:spPr>
          <a:xfrm>
            <a:off x="1715123" y="69306"/>
            <a:ext cx="6006133" cy="916940"/>
          </a:xfrm>
          <a:noFill/>
          <a:ln>
            <a:noFill/>
          </a:ln>
        </p:spPr>
        <p:txBody>
          <a:bodyPr>
            <a:normAutofit fontScale="85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Goal</a:t>
            </a:r>
          </a:p>
        </p:txBody>
      </p:sp>
      <p:sp>
        <p:nvSpPr>
          <p:cNvPr id="14" name="Google Shape;98;p2">
            <a:extLst>
              <a:ext uri="{FF2B5EF4-FFF2-40B4-BE49-F238E27FC236}">
                <a16:creationId xmlns:a16="http://schemas.microsoft.com/office/drawing/2014/main" id="{98865526-58D7-454F-99F9-20684899ED94}"/>
              </a:ext>
            </a:extLst>
          </p:cNvPr>
          <p:cNvSpPr txBox="1">
            <a:spLocks/>
          </p:cNvSpPr>
          <p:nvPr/>
        </p:nvSpPr>
        <p:spPr>
          <a:xfrm>
            <a:off x="192359" y="1393035"/>
            <a:ext cx="6522765" cy="3350415"/>
          </a:xfrm>
          <a:prstGeom prst="rect">
            <a:avLst/>
          </a:prstGeom>
          <a:noFill/>
          <a:ln>
            <a:noFill/>
          </a:ln>
        </p:spPr>
        <p:txBody>
          <a:bodyPr spcFirstLastPara="1" vert="horz" wrap="square" lIns="91425" tIns="45700" rIns="91425" bIns="45700" rtlCol="0" anchor="t" anchorCtr="0">
            <a:normAutofit fontScale="92500" lnSpcReduction="10000"/>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457200">
              <a:spcBef>
                <a:spcPts val="0"/>
              </a:spcBef>
            </a:pPr>
            <a:endParaRPr lang="en-US" sz="1600" dirty="0"/>
          </a:p>
          <a:p>
            <a:pPr algn="l" defTabSz="457200">
              <a:spcBef>
                <a:spcPts val="0"/>
              </a:spcBef>
            </a:pPr>
            <a:r>
              <a:rPr lang="en-US" sz="1500" dirty="0"/>
              <a:t>The primary goal of the platform is to support data-driven decision making in content creation and digital marketing. It enables stakeholders to move beyond intuition by offering measurable indicators of what content performs well, where it performs best, and how long it remains relevant.</a:t>
            </a:r>
            <a:br>
              <a:rPr lang="en-US" sz="1500" dirty="0"/>
            </a:br>
            <a:endParaRPr lang="en-US" sz="1500" dirty="0"/>
          </a:p>
          <a:p>
            <a:pPr algn="l" defTabSz="457200">
              <a:spcBef>
                <a:spcPts val="0"/>
              </a:spcBef>
            </a:pPr>
            <a:r>
              <a:rPr lang="en-US" sz="1500" dirty="0"/>
              <a:t>Specifically, the platform aims to:</a:t>
            </a:r>
            <a:br>
              <a:rPr lang="en-US" sz="1500" dirty="0"/>
            </a:br>
            <a:endParaRPr lang="en-US" sz="1500" dirty="0"/>
          </a:p>
          <a:p>
            <a:pPr marL="285750" indent="-285750" algn="l" defTabSz="457200">
              <a:lnSpc>
                <a:spcPct val="110000"/>
              </a:lnSpc>
              <a:spcBef>
                <a:spcPts val="0"/>
              </a:spcBef>
              <a:buFont typeface="Arial" panose="020B0604020202020204" pitchFamily="34" charset="0"/>
              <a:buChar char="•"/>
            </a:pPr>
            <a:r>
              <a:rPr lang="en-US" sz="1500" dirty="0"/>
              <a:t>Identify emerging trends early and track their lifecycle</a:t>
            </a:r>
          </a:p>
          <a:p>
            <a:pPr marL="285750" indent="-285750" algn="l" defTabSz="457200">
              <a:lnSpc>
                <a:spcPct val="110000"/>
              </a:lnSpc>
              <a:spcBef>
                <a:spcPts val="0"/>
              </a:spcBef>
              <a:buFont typeface="Arial" panose="020B0604020202020204" pitchFamily="34" charset="0"/>
              <a:buChar char="•"/>
            </a:pPr>
            <a:r>
              <a:rPr lang="en-US" sz="1500" dirty="0"/>
              <a:t>Compare content performance across regions, languages, and markets</a:t>
            </a:r>
          </a:p>
          <a:p>
            <a:pPr marL="285750" indent="-285750" algn="l" defTabSz="457200">
              <a:lnSpc>
                <a:spcPct val="110000"/>
              </a:lnSpc>
              <a:spcBef>
                <a:spcPts val="0"/>
              </a:spcBef>
              <a:buFont typeface="Arial" panose="020B0604020202020204" pitchFamily="34" charset="0"/>
              <a:buChar char="•"/>
            </a:pPr>
            <a:r>
              <a:rPr lang="en-US" sz="1500" dirty="0"/>
              <a:t>Understand audience engagement patterns and growth over time</a:t>
            </a:r>
          </a:p>
          <a:p>
            <a:pPr marL="285750" indent="-285750" algn="l" defTabSz="457200">
              <a:lnSpc>
                <a:spcPct val="110000"/>
              </a:lnSpc>
              <a:spcBef>
                <a:spcPts val="0"/>
              </a:spcBef>
              <a:buFont typeface="Arial" panose="020B0604020202020204" pitchFamily="34" charset="0"/>
              <a:buChar char="•"/>
            </a:pPr>
            <a:r>
              <a:rPr lang="en-US" sz="1500" dirty="0"/>
              <a:t>Support strategic decisions around content planning, distribution, and market targeting</a:t>
            </a:r>
            <a:br>
              <a:rPr lang="en-US" sz="1500" dirty="0"/>
            </a:br>
            <a:endParaRPr lang="en-US" sz="1500" dirty="0"/>
          </a:p>
          <a:p>
            <a:pPr algn="l" defTabSz="457200">
              <a:spcBef>
                <a:spcPts val="0"/>
              </a:spcBef>
            </a:pPr>
            <a:r>
              <a:rPr lang="en-US" sz="1500" dirty="0"/>
              <a:t>By delivering clear and actionable insights, the platform helps creators, brands, and media teams improve content effectiveness, optimize reach, and align strategy with actual audience demand.</a:t>
            </a:r>
          </a:p>
          <a:p>
            <a:pPr algn="l">
              <a:buClr>
                <a:srgbClr val="00B0F0"/>
              </a:buClr>
              <a:buSzPts val="2000"/>
            </a:pPr>
            <a:endParaRPr lang="en-GB" sz="2000" dirty="0"/>
          </a:p>
          <a:p>
            <a:pPr marL="342910" indent="-342910" algn="l">
              <a:buClr>
                <a:srgbClr val="00B0F0"/>
              </a:buClr>
              <a:buSzPts val="2000"/>
              <a:buFont typeface="Wingdings" panose="05000000000000000000" pitchFamily="2" charset="2"/>
              <a:buChar char="Ø"/>
            </a:pPr>
            <a:endParaRPr lang="en-GB" sz="2000" dirty="0"/>
          </a:p>
          <a:p>
            <a:pPr marL="342910" indent="-342910" algn="l">
              <a:buClr>
                <a:srgbClr val="00B0F0"/>
              </a:buClr>
              <a:buSzPts val="2000"/>
              <a:buFont typeface="Wingdings" panose="05000000000000000000" pitchFamily="2" charset="2"/>
              <a:buChar char="Ø"/>
            </a:pPr>
            <a:endParaRPr lang="en-GB" sz="2000" dirty="0"/>
          </a:p>
        </p:txBody>
      </p:sp>
      <p:pic>
        <p:nvPicPr>
          <p:cNvPr id="4098" name="Picture 2" descr="‪YouTube Like PNG Transparent Images, Pictures, Photos‬‏">
            <a:extLst>
              <a:ext uri="{FF2B5EF4-FFF2-40B4-BE49-F238E27FC236}">
                <a16:creationId xmlns:a16="http://schemas.microsoft.com/office/drawing/2014/main" id="{0FF1E38E-30BB-4457-A301-7AAAE3D0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84269">
            <a:off x="8415283" y="149096"/>
            <a:ext cx="517938" cy="50104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69A9A1C3-31DA-4416-AFD4-DB117FD64C6F}"/>
              </a:ext>
            </a:extLst>
          </p:cNvPr>
          <p:cNvGrpSpPr/>
          <p:nvPr/>
        </p:nvGrpSpPr>
        <p:grpSpPr>
          <a:xfrm rot="5400000">
            <a:off x="7702869" y="3570296"/>
            <a:ext cx="244508" cy="251558"/>
            <a:chOff x="766374" y="330733"/>
            <a:chExt cx="207172" cy="204262"/>
          </a:xfrm>
        </p:grpSpPr>
        <p:sp>
          <p:nvSpPr>
            <p:cNvPr id="18" name="Google Shape;1009;p46">
              <a:extLst>
                <a:ext uri="{FF2B5EF4-FFF2-40B4-BE49-F238E27FC236}">
                  <a16:creationId xmlns:a16="http://schemas.microsoft.com/office/drawing/2014/main" id="{6467D4C6-7A54-455B-A5FE-E73BFECFB914}"/>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662D7B95-4793-40F4-9A46-54F44450D3E4}"/>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134D1529-CD8C-46F4-AFE9-B1DB38A32143}"/>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B2290515-69B5-4097-9C52-E55385416948}"/>
              </a:ext>
            </a:extLst>
          </p:cNvPr>
          <p:cNvGrpSpPr/>
          <p:nvPr/>
        </p:nvGrpSpPr>
        <p:grpSpPr>
          <a:xfrm rot="16200000">
            <a:off x="7011243" y="2725605"/>
            <a:ext cx="207172" cy="204262"/>
            <a:chOff x="766374" y="330733"/>
            <a:chExt cx="207172" cy="204262"/>
          </a:xfrm>
        </p:grpSpPr>
        <p:sp>
          <p:nvSpPr>
            <p:cNvPr id="22" name="Google Shape;1009;p46">
              <a:extLst>
                <a:ext uri="{FF2B5EF4-FFF2-40B4-BE49-F238E27FC236}">
                  <a16:creationId xmlns:a16="http://schemas.microsoft.com/office/drawing/2014/main" id="{6F91F7A2-1C12-4044-AF47-FD6072875419}"/>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ACE1F6E0-0D45-4478-B5D9-119D12B8551E}"/>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47C1E6D9-85B7-44E4-8FAA-C51DA92B6ECC}"/>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8" descr="youtube icon red 21301525 PNG">
            <a:extLst>
              <a:ext uri="{FF2B5EF4-FFF2-40B4-BE49-F238E27FC236}">
                <a16:creationId xmlns:a16="http://schemas.microsoft.com/office/drawing/2014/main" id="{9C42AE79-F75A-437A-95D2-7AFA77ED5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24" y="-47627"/>
            <a:ext cx="1174751" cy="117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07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Stack</a:t>
            </a:r>
          </a:p>
        </p:txBody>
      </p:sp>
      <p:graphicFrame>
        <p:nvGraphicFramePr>
          <p:cNvPr id="21" name="Table 21">
            <a:extLst>
              <a:ext uri="{FF2B5EF4-FFF2-40B4-BE49-F238E27FC236}">
                <a16:creationId xmlns:a16="http://schemas.microsoft.com/office/drawing/2014/main" id="{5F1C1367-72CD-44CF-8771-0422F0617E6B}"/>
              </a:ext>
            </a:extLst>
          </p:cNvPr>
          <p:cNvGraphicFramePr>
            <a:graphicFrameLocks noGrp="1"/>
          </p:cNvGraphicFramePr>
          <p:nvPr>
            <p:extLst>
              <p:ext uri="{D42A27DB-BD31-4B8C-83A1-F6EECF244321}">
                <p14:modId xmlns:p14="http://schemas.microsoft.com/office/powerpoint/2010/main" val="2549862180"/>
              </p:ext>
            </p:extLst>
          </p:nvPr>
        </p:nvGraphicFramePr>
        <p:xfrm>
          <a:off x="101599" y="2696998"/>
          <a:ext cx="8959852" cy="1206986"/>
        </p:xfrm>
        <a:graphic>
          <a:graphicData uri="http://schemas.openxmlformats.org/drawingml/2006/table">
            <a:tbl>
              <a:tblPr firstRow="1" bandRow="1">
                <a:tableStyleId>{69CF1AB2-1976-4502-BF36-3FF5EA218861}</a:tableStyleId>
              </a:tblPr>
              <a:tblGrid>
                <a:gridCol w="561106">
                  <a:extLst>
                    <a:ext uri="{9D8B030D-6E8A-4147-A177-3AD203B41FA5}">
                      <a16:colId xmlns:a16="http://schemas.microsoft.com/office/drawing/2014/main" val="2412674267"/>
                    </a:ext>
                  </a:extLst>
                </a:gridCol>
                <a:gridCol w="581895">
                  <a:extLst>
                    <a:ext uri="{9D8B030D-6E8A-4147-A177-3AD203B41FA5}">
                      <a16:colId xmlns:a16="http://schemas.microsoft.com/office/drawing/2014/main" val="1855910006"/>
                    </a:ext>
                  </a:extLst>
                </a:gridCol>
                <a:gridCol w="555625">
                  <a:extLst>
                    <a:ext uri="{9D8B030D-6E8A-4147-A177-3AD203B41FA5}">
                      <a16:colId xmlns:a16="http://schemas.microsoft.com/office/drawing/2014/main" val="742339570"/>
                    </a:ext>
                  </a:extLst>
                </a:gridCol>
                <a:gridCol w="657225">
                  <a:extLst>
                    <a:ext uri="{9D8B030D-6E8A-4147-A177-3AD203B41FA5}">
                      <a16:colId xmlns:a16="http://schemas.microsoft.com/office/drawing/2014/main" val="2767666180"/>
                    </a:ext>
                  </a:extLst>
                </a:gridCol>
                <a:gridCol w="695325">
                  <a:extLst>
                    <a:ext uri="{9D8B030D-6E8A-4147-A177-3AD203B41FA5}">
                      <a16:colId xmlns:a16="http://schemas.microsoft.com/office/drawing/2014/main" val="1768460309"/>
                    </a:ext>
                  </a:extLst>
                </a:gridCol>
                <a:gridCol w="768350">
                  <a:extLst>
                    <a:ext uri="{9D8B030D-6E8A-4147-A177-3AD203B41FA5}">
                      <a16:colId xmlns:a16="http://schemas.microsoft.com/office/drawing/2014/main" val="741199718"/>
                    </a:ext>
                  </a:extLst>
                </a:gridCol>
                <a:gridCol w="538715">
                  <a:extLst>
                    <a:ext uri="{9D8B030D-6E8A-4147-A177-3AD203B41FA5}">
                      <a16:colId xmlns:a16="http://schemas.microsoft.com/office/drawing/2014/main" val="1080110415"/>
                    </a:ext>
                  </a:extLst>
                </a:gridCol>
                <a:gridCol w="641228">
                  <a:extLst>
                    <a:ext uri="{9D8B030D-6E8A-4147-A177-3AD203B41FA5}">
                      <a16:colId xmlns:a16="http://schemas.microsoft.com/office/drawing/2014/main" val="959036090"/>
                    </a:ext>
                  </a:extLst>
                </a:gridCol>
                <a:gridCol w="650167">
                  <a:extLst>
                    <a:ext uri="{9D8B030D-6E8A-4147-A177-3AD203B41FA5}">
                      <a16:colId xmlns:a16="http://schemas.microsoft.com/office/drawing/2014/main" val="3287202624"/>
                    </a:ext>
                  </a:extLst>
                </a:gridCol>
                <a:gridCol w="703708">
                  <a:extLst>
                    <a:ext uri="{9D8B030D-6E8A-4147-A177-3AD203B41FA5}">
                      <a16:colId xmlns:a16="http://schemas.microsoft.com/office/drawing/2014/main" val="3867995852"/>
                    </a:ext>
                  </a:extLst>
                </a:gridCol>
                <a:gridCol w="659430">
                  <a:extLst>
                    <a:ext uri="{9D8B030D-6E8A-4147-A177-3AD203B41FA5}">
                      <a16:colId xmlns:a16="http://schemas.microsoft.com/office/drawing/2014/main" val="4007931843"/>
                    </a:ext>
                  </a:extLst>
                </a:gridCol>
                <a:gridCol w="637835">
                  <a:extLst>
                    <a:ext uri="{9D8B030D-6E8A-4147-A177-3AD203B41FA5}">
                      <a16:colId xmlns:a16="http://schemas.microsoft.com/office/drawing/2014/main" val="2059221809"/>
                    </a:ext>
                  </a:extLst>
                </a:gridCol>
                <a:gridCol w="691731">
                  <a:extLst>
                    <a:ext uri="{9D8B030D-6E8A-4147-A177-3AD203B41FA5}">
                      <a16:colId xmlns:a16="http://schemas.microsoft.com/office/drawing/2014/main" val="4100683837"/>
                    </a:ext>
                  </a:extLst>
                </a:gridCol>
                <a:gridCol w="617512">
                  <a:extLst>
                    <a:ext uri="{9D8B030D-6E8A-4147-A177-3AD203B41FA5}">
                      <a16:colId xmlns:a16="http://schemas.microsoft.com/office/drawing/2014/main" val="3782116630"/>
                    </a:ext>
                  </a:extLst>
                </a:gridCol>
              </a:tblGrid>
              <a:tr h="299870">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Python</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Docker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Zookeeper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PySpark</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Airflow</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MinIO</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Iceberg + Parquet</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Hive </a:t>
                      </a: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PostgresDB</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DBT</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Trino</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DBeaver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Tableau &amp;</a:t>
                      </a:r>
                    </a:p>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Power BI</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extLst>
                  <a:ext uri="{0D108BD9-81ED-4DB2-BD59-A6C34878D82A}">
                    <a16:rowId xmlns:a16="http://schemas.microsoft.com/office/drawing/2014/main" val="1828210512"/>
                  </a:ext>
                </a:extLst>
              </a:tr>
              <a:tr h="871706">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retrieving data from API and ingesting into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Platform for running containers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queueing messages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Orchestrates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brokers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ingesting data in batches,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streaiming</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and transformations via DBT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Orchestrates the processes (ingestion, transformations)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Object storage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sirvice</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Table format chosen for the platform</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Manages metadata about Iceberg tables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storing airflow metadata and hive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(2 separate DBs)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Data transformation tool, runs on Spark via thrift server.</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SQL engine, connects to Hive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(Iceberg tables in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MinIO</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SQL client for querying data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viaTrino</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Data visualization tools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extLst>
                  <a:ext uri="{0D108BD9-81ED-4DB2-BD59-A6C34878D82A}">
                    <a16:rowId xmlns:a16="http://schemas.microsoft.com/office/drawing/2014/main" val="860392831"/>
                  </a:ext>
                </a:extLst>
              </a:tr>
            </a:tbl>
          </a:graphicData>
        </a:graphic>
      </p:graphicFrame>
      <p:pic>
        <p:nvPicPr>
          <p:cNvPr id="57" name="Picture 56">
            <a:extLst>
              <a:ext uri="{FF2B5EF4-FFF2-40B4-BE49-F238E27FC236}">
                <a16:creationId xmlns:a16="http://schemas.microsoft.com/office/drawing/2014/main" id="{7DDC81D0-8A97-4D29-B5D9-0C460A8C3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6" y="2131849"/>
            <a:ext cx="488950" cy="488950"/>
          </a:xfrm>
          <a:prstGeom prst="rect">
            <a:avLst/>
          </a:prstGeom>
        </p:spPr>
      </p:pic>
      <p:pic>
        <p:nvPicPr>
          <p:cNvPr id="58" name="Picture 57">
            <a:extLst>
              <a:ext uri="{FF2B5EF4-FFF2-40B4-BE49-F238E27FC236}">
                <a16:creationId xmlns:a16="http://schemas.microsoft.com/office/drawing/2014/main" id="{ABED0557-D086-4F78-BF4F-3220CEA3B97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905946" y="2180898"/>
            <a:ext cx="518654" cy="390852"/>
          </a:xfrm>
          <a:prstGeom prst="rect">
            <a:avLst/>
          </a:prstGeom>
        </p:spPr>
      </p:pic>
      <p:pic>
        <p:nvPicPr>
          <p:cNvPr id="5162" name="Picture 42" descr="Docker Original logo">
            <a:extLst>
              <a:ext uri="{FF2B5EF4-FFF2-40B4-BE49-F238E27FC236}">
                <a16:creationId xmlns:a16="http://schemas.microsoft.com/office/drawing/2014/main" id="{D04FB840-B10C-48AF-B590-CB9FAAFEA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36" y="2074698"/>
            <a:ext cx="546101" cy="546101"/>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44" descr="Apachekafka Original logo">
            <a:extLst>
              <a:ext uri="{FF2B5EF4-FFF2-40B4-BE49-F238E27FC236}">
                <a16:creationId xmlns:a16="http://schemas.microsoft.com/office/drawing/2014/main" id="{9ADCCB6F-3F5E-4A86-B936-07AF9E023CC8}"/>
              </a:ext>
            </a:extLst>
          </p:cNvPr>
          <p:cNvSpPr>
            <a:spLocks noChangeAspect="1" noChangeArrowheads="1"/>
          </p:cNvSpPr>
          <p:nvPr/>
        </p:nvSpPr>
        <p:spPr bwMode="auto">
          <a:xfrm>
            <a:off x="3619500" y="1619250"/>
            <a:ext cx="1905000"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5166" name="Picture 46" descr="Apacheairflow Original logo">
            <a:extLst>
              <a:ext uri="{FF2B5EF4-FFF2-40B4-BE49-F238E27FC236}">
                <a16:creationId xmlns:a16="http://schemas.microsoft.com/office/drawing/2014/main" id="{80EF4349-6E50-42A2-AB88-6E04604D40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085" y="2212812"/>
            <a:ext cx="363674" cy="363674"/>
          </a:xfrm>
          <a:prstGeom prst="rect">
            <a:avLst/>
          </a:prstGeom>
          <a:noFill/>
          <a:extLst>
            <a:ext uri="{909E8E84-426E-40DD-AFC4-6F175D3DCCD1}">
              <a14:hiddenFill xmlns:a14="http://schemas.microsoft.com/office/drawing/2010/main">
                <a:solidFill>
                  <a:srgbClr val="FFFFFF"/>
                </a:solidFill>
              </a14:hiddenFill>
            </a:ext>
          </a:extLst>
        </p:spPr>
      </p:pic>
      <p:pic>
        <p:nvPicPr>
          <p:cNvPr id="5170" name="Picture 50" descr="Github Original Wordmark logo">
            <a:extLst>
              <a:ext uri="{FF2B5EF4-FFF2-40B4-BE49-F238E27FC236}">
                <a16:creationId xmlns:a16="http://schemas.microsoft.com/office/drawing/2014/main" id="{065A40D6-85DA-4DF6-AD88-961408D206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599" y="4097118"/>
            <a:ext cx="5048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5174" name="Picture 54" descr="Apache Spark logo">
            <a:extLst>
              <a:ext uri="{FF2B5EF4-FFF2-40B4-BE49-F238E27FC236}">
                <a16:creationId xmlns:a16="http://schemas.microsoft.com/office/drawing/2014/main" id="{2107E73C-5E36-448A-8235-62581DED5FF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644775" y="2131849"/>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5176" name="Picture 56" descr="Apachekafka Original logo">
            <a:extLst>
              <a:ext uri="{FF2B5EF4-FFF2-40B4-BE49-F238E27FC236}">
                <a16:creationId xmlns:a16="http://schemas.microsoft.com/office/drawing/2014/main" id="{AE09C601-4DB9-4F3B-9087-1A4ECF3718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6535" y="2180898"/>
            <a:ext cx="377202" cy="377202"/>
          </a:xfrm>
          <a:prstGeom prst="rect">
            <a:avLst/>
          </a:prstGeom>
          <a:noFill/>
          <a:extLst>
            <a:ext uri="{909E8E84-426E-40DD-AFC4-6F175D3DCCD1}">
              <a14:hiddenFill xmlns:a14="http://schemas.microsoft.com/office/drawing/2010/main">
                <a:solidFill>
                  <a:srgbClr val="FFFFFF"/>
                </a:solidFill>
              </a14:hiddenFill>
            </a:ext>
          </a:extLst>
        </p:spPr>
      </p:pic>
      <p:pic>
        <p:nvPicPr>
          <p:cNvPr id="5178" name="Picture 58" descr="Postgresql Original Wordmark logo">
            <a:extLst>
              <a:ext uri="{FF2B5EF4-FFF2-40B4-BE49-F238E27FC236}">
                <a16:creationId xmlns:a16="http://schemas.microsoft.com/office/drawing/2014/main" id="{23EABDF8-B16F-4A64-8C16-AC5E585940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3311" y="2180898"/>
            <a:ext cx="390852" cy="390852"/>
          </a:xfrm>
          <a:prstGeom prst="rect">
            <a:avLst/>
          </a:prstGeom>
          <a:noFill/>
          <a:extLst>
            <a:ext uri="{909E8E84-426E-40DD-AFC4-6F175D3DCCD1}">
              <a14:hiddenFill xmlns:a14="http://schemas.microsoft.com/office/drawing/2010/main">
                <a:solidFill>
                  <a:srgbClr val="FFFFFF"/>
                </a:solidFill>
              </a14:hiddenFill>
            </a:ext>
          </a:extLst>
        </p:spPr>
      </p:pic>
      <p:pic>
        <p:nvPicPr>
          <p:cNvPr id="5182" name="Picture 62" descr="Dbt logo">
            <a:extLst>
              <a:ext uri="{FF2B5EF4-FFF2-40B4-BE49-F238E27FC236}">
                <a16:creationId xmlns:a16="http://schemas.microsoft.com/office/drawing/2014/main" id="{FF939260-0FB8-4F3D-BC22-061080F3DFBA}"/>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483350" y="2131848"/>
            <a:ext cx="520699" cy="520699"/>
          </a:xfrm>
          <a:prstGeom prst="rect">
            <a:avLst/>
          </a:prstGeom>
          <a:noFill/>
          <a:extLst>
            <a:ext uri="{909E8E84-426E-40DD-AFC4-6F175D3DCCD1}">
              <a14:hiddenFill xmlns:a14="http://schemas.microsoft.com/office/drawing/2010/main">
                <a:solidFill>
                  <a:srgbClr val="FFFFFF"/>
                </a:solidFill>
              </a14:hiddenFill>
            </a:ext>
          </a:extLst>
        </p:spPr>
      </p:pic>
      <p:pic>
        <p:nvPicPr>
          <p:cNvPr id="5184" name="Picture 64" descr="Tableau Icon logo">
            <a:extLst>
              <a:ext uri="{FF2B5EF4-FFF2-40B4-BE49-F238E27FC236}">
                <a16:creationId xmlns:a16="http://schemas.microsoft.com/office/drawing/2014/main" id="{5DED9327-4265-46D4-9986-DD0D96F4F4A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50274" y="2180898"/>
            <a:ext cx="428679" cy="428679"/>
          </a:xfrm>
          <a:prstGeom prst="rect">
            <a:avLst/>
          </a:prstGeom>
          <a:noFill/>
          <a:extLst>
            <a:ext uri="{909E8E84-426E-40DD-AFC4-6F175D3DCCD1}">
              <a14:hiddenFill xmlns:a14="http://schemas.microsoft.com/office/drawing/2010/main">
                <a:solidFill>
                  <a:srgbClr val="FFFFFF"/>
                </a:solidFill>
              </a14:hiddenFill>
            </a:ext>
          </a:extLst>
        </p:spPr>
      </p:pic>
      <p:pic>
        <p:nvPicPr>
          <p:cNvPr id="5186" name="Picture 66">
            <a:extLst>
              <a:ext uri="{FF2B5EF4-FFF2-40B4-BE49-F238E27FC236}">
                <a16:creationId xmlns:a16="http://schemas.microsoft.com/office/drawing/2014/main" id="{2F5630D3-578B-411A-B876-58DBCF2E98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0174" y="2347750"/>
            <a:ext cx="513666" cy="119410"/>
          </a:xfrm>
          <a:prstGeom prst="rect">
            <a:avLst/>
          </a:prstGeom>
          <a:noFill/>
          <a:extLst>
            <a:ext uri="{909E8E84-426E-40DD-AFC4-6F175D3DCCD1}">
              <a14:hiddenFill xmlns:a14="http://schemas.microsoft.com/office/drawing/2010/main">
                <a:solidFill>
                  <a:srgbClr val="FFFFFF"/>
                </a:solidFill>
              </a14:hiddenFill>
            </a:ext>
          </a:extLst>
        </p:spPr>
      </p:pic>
      <p:pic>
        <p:nvPicPr>
          <p:cNvPr id="5190" name="Picture 70" descr="Apache Hive">
            <a:extLst>
              <a:ext uri="{FF2B5EF4-FFF2-40B4-BE49-F238E27FC236}">
                <a16:creationId xmlns:a16="http://schemas.microsoft.com/office/drawing/2014/main" id="{4C1AFB71-8E21-4721-A8A3-5D5265A2747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9534" y="2169649"/>
            <a:ext cx="431612" cy="388451"/>
          </a:xfrm>
          <a:prstGeom prst="rect">
            <a:avLst/>
          </a:prstGeom>
          <a:noFill/>
          <a:extLst>
            <a:ext uri="{909E8E84-426E-40DD-AFC4-6F175D3DCCD1}">
              <a14:hiddenFill xmlns:a14="http://schemas.microsoft.com/office/drawing/2010/main">
                <a:solidFill>
                  <a:srgbClr val="FFFFFF"/>
                </a:solidFill>
              </a14:hiddenFill>
            </a:ext>
          </a:extLst>
        </p:spPr>
      </p:pic>
      <p:pic>
        <p:nvPicPr>
          <p:cNvPr id="5194" name="Picture 74">
            <a:extLst>
              <a:ext uri="{FF2B5EF4-FFF2-40B4-BE49-F238E27FC236}">
                <a16:creationId xmlns:a16="http://schemas.microsoft.com/office/drawing/2014/main" id="{BB044A7C-EC05-4585-9BF7-7E766A4B0B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2785" y="2210891"/>
            <a:ext cx="641000" cy="347209"/>
          </a:xfrm>
          <a:prstGeom prst="rect">
            <a:avLst/>
          </a:prstGeom>
          <a:noFill/>
          <a:extLst>
            <a:ext uri="{909E8E84-426E-40DD-AFC4-6F175D3DCCD1}">
              <a14:hiddenFill xmlns:a14="http://schemas.microsoft.com/office/drawing/2010/main">
                <a:solidFill>
                  <a:srgbClr val="FFFFFF"/>
                </a:solidFill>
              </a14:hiddenFill>
            </a:ext>
          </a:extLst>
        </p:spPr>
      </p:pic>
      <p:pic>
        <p:nvPicPr>
          <p:cNvPr id="5200" name="Picture 80" descr="Trino (SQL query engine) - Wikipedia">
            <a:extLst>
              <a:ext uri="{FF2B5EF4-FFF2-40B4-BE49-F238E27FC236}">
                <a16:creationId xmlns:a16="http://schemas.microsoft.com/office/drawing/2014/main" id="{C47E48F6-A44B-45E5-829E-8CED5D98CBE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20479" y="2256634"/>
            <a:ext cx="610302" cy="287350"/>
          </a:xfrm>
          <a:prstGeom prst="rect">
            <a:avLst/>
          </a:prstGeom>
          <a:noFill/>
          <a:extLst>
            <a:ext uri="{909E8E84-426E-40DD-AFC4-6F175D3DCCD1}">
              <a14:hiddenFill xmlns:a14="http://schemas.microsoft.com/office/drawing/2010/main">
                <a:solidFill>
                  <a:srgbClr val="FFFFFF"/>
                </a:solidFill>
              </a14:hiddenFill>
            </a:ext>
          </a:extLst>
        </p:spPr>
      </p:pic>
      <p:pic>
        <p:nvPicPr>
          <p:cNvPr id="5206" name="Picture 86" descr="PostgreSQL management: 7 key tasks and 7 tools that can help">
            <a:extLst>
              <a:ext uri="{FF2B5EF4-FFF2-40B4-BE49-F238E27FC236}">
                <a16:creationId xmlns:a16="http://schemas.microsoft.com/office/drawing/2014/main" id="{6B7AB063-EB85-465F-A397-C2B509BE16CD}"/>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750173" y="2272999"/>
            <a:ext cx="670200" cy="335100"/>
          </a:xfrm>
          <a:prstGeom prst="rect">
            <a:avLst/>
          </a:prstGeom>
          <a:noFill/>
          <a:extLst>
            <a:ext uri="{909E8E84-426E-40DD-AFC4-6F175D3DCCD1}">
              <a14:hiddenFill xmlns:a14="http://schemas.microsoft.com/office/drawing/2010/main">
                <a:solidFill>
                  <a:srgbClr val="FFFFFF"/>
                </a:solidFill>
              </a14:hiddenFill>
            </a:ext>
          </a:extLst>
        </p:spPr>
      </p:pic>
      <p:pic>
        <p:nvPicPr>
          <p:cNvPr id="5216" name="Picture 96" descr="6,000+ Free Youtube Logo &amp; Youtube Images - Pixabay">
            <a:extLst>
              <a:ext uri="{FF2B5EF4-FFF2-40B4-BE49-F238E27FC236}">
                <a16:creationId xmlns:a16="http://schemas.microsoft.com/office/drawing/2014/main" id="{00CA8449-E226-489B-944B-5137AAFEBE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261585">
            <a:off x="1866557" y="489826"/>
            <a:ext cx="864915" cy="736485"/>
          </a:xfrm>
          <a:prstGeom prst="rect">
            <a:avLst/>
          </a:prstGeom>
          <a:noFill/>
          <a:extLst>
            <a:ext uri="{909E8E84-426E-40DD-AFC4-6F175D3DCCD1}">
              <a14:hiddenFill xmlns:a14="http://schemas.microsoft.com/office/drawing/2010/main">
                <a:solidFill>
                  <a:srgbClr val="FFFFFF"/>
                </a:solidFill>
              </a14:hiddenFill>
            </a:ext>
          </a:extLst>
        </p:spPr>
      </p:pic>
      <p:sp>
        <p:nvSpPr>
          <p:cNvPr id="32" name="AutoShape 98" descr="Youtube logo history: Evolution from old Youtube logo to new">
            <a:extLst>
              <a:ext uri="{FF2B5EF4-FFF2-40B4-BE49-F238E27FC236}">
                <a16:creationId xmlns:a16="http://schemas.microsoft.com/office/drawing/2014/main" id="{0D2B0E8D-CDBE-465A-BCA8-E24A93F6CD1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5220" name="Picture 100" descr="‪YouTube Logo, Download, Icon PNG Picture‬‏">
            <a:extLst>
              <a:ext uri="{FF2B5EF4-FFF2-40B4-BE49-F238E27FC236}">
                <a16:creationId xmlns:a16="http://schemas.microsoft.com/office/drawing/2014/main" id="{075F0361-3CAE-4374-B7CF-BD2B2A250F5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16900" y="4226473"/>
            <a:ext cx="844551" cy="8445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Youtube Logo Transparent PNGs for Free Download">
            <a:extLst>
              <a:ext uri="{FF2B5EF4-FFF2-40B4-BE49-F238E27FC236}">
                <a16:creationId xmlns:a16="http://schemas.microsoft.com/office/drawing/2014/main" id="{DE64A98F-C135-4E16-9028-842E8349CCF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80409" y="-11144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égrateur Microsoft Power BI - Solution Décisionnelle Reporting">
            <a:extLst>
              <a:ext uri="{FF2B5EF4-FFF2-40B4-BE49-F238E27FC236}">
                <a16:creationId xmlns:a16="http://schemas.microsoft.com/office/drawing/2014/main" id="{0781C3E3-2698-414B-A6DF-2AD1860998C9}"/>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9563" t="10653" r="29494" b="843"/>
          <a:stretch/>
        </p:blipFill>
        <p:spPr bwMode="auto">
          <a:xfrm>
            <a:off x="8494364" y="1558051"/>
            <a:ext cx="578015" cy="6667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Containers</a:t>
            </a:r>
          </a:p>
        </p:txBody>
      </p:sp>
      <p:pic>
        <p:nvPicPr>
          <p:cNvPr id="5216" name="Picture 96" descr="6,000+ Free Youtube Logo &amp; Youtube Images - Pixabay">
            <a:extLst>
              <a:ext uri="{FF2B5EF4-FFF2-40B4-BE49-F238E27FC236}">
                <a16:creationId xmlns:a16="http://schemas.microsoft.com/office/drawing/2014/main" id="{00CA8449-E226-489B-944B-5137AAFE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7080">
            <a:off x="175789" y="3637948"/>
            <a:ext cx="881050" cy="750224"/>
          </a:xfrm>
          <a:prstGeom prst="rect">
            <a:avLst/>
          </a:prstGeom>
          <a:noFill/>
          <a:extLst>
            <a:ext uri="{909E8E84-426E-40DD-AFC4-6F175D3DCCD1}">
              <a14:hiddenFill xmlns:a14="http://schemas.microsoft.com/office/drawing/2010/main">
                <a:solidFill>
                  <a:srgbClr val="FFFFFF"/>
                </a:solidFill>
              </a14:hiddenFill>
            </a:ext>
          </a:extLst>
        </p:spPr>
      </p:pic>
      <p:pic>
        <p:nvPicPr>
          <p:cNvPr id="5220" name="Picture 100" descr="‪YouTube Logo, Download, Icon PNG Picture‬‏">
            <a:extLst>
              <a:ext uri="{FF2B5EF4-FFF2-40B4-BE49-F238E27FC236}">
                <a16:creationId xmlns:a16="http://schemas.microsoft.com/office/drawing/2014/main" id="{075F0361-3CAE-4374-B7CF-BD2B2A250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03" y="843680"/>
            <a:ext cx="836121" cy="8361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A5F72B-0CCF-4660-94BF-52EC4FC82184}"/>
              </a:ext>
            </a:extLst>
          </p:cNvPr>
          <p:cNvPicPr>
            <a:picLocks noChangeAspect="1"/>
          </p:cNvPicPr>
          <p:nvPr/>
        </p:nvPicPr>
        <p:blipFill>
          <a:blip r:embed="rId5"/>
          <a:stretch>
            <a:fillRect/>
          </a:stretch>
        </p:blipFill>
        <p:spPr>
          <a:xfrm>
            <a:off x="1457326" y="758715"/>
            <a:ext cx="7583140" cy="4308319"/>
          </a:xfrm>
          <a:prstGeom prst="rect">
            <a:avLst/>
          </a:prstGeom>
          <a:ln>
            <a:solidFill>
              <a:schemeClr val="tx1"/>
            </a:solidFill>
          </a:ln>
        </p:spPr>
      </p:pic>
    </p:spTree>
    <p:extLst>
      <p:ext uri="{BB962C8B-B14F-4D97-AF65-F5344CB8AC3E}">
        <p14:creationId xmlns:p14="http://schemas.microsoft.com/office/powerpoint/2010/main" val="968358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235324" y="1193426"/>
            <a:ext cx="2322262" cy="2756648"/>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4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Project Structure</a:t>
            </a:r>
          </a:p>
        </p:txBody>
      </p:sp>
      <p:pic>
        <p:nvPicPr>
          <p:cNvPr id="5" name="Picture 4" descr="YouTube - A Super Platform Driven by AI - Digital Innovation and  Transformation">
            <a:extLst>
              <a:ext uri="{FF2B5EF4-FFF2-40B4-BE49-F238E27FC236}">
                <a16:creationId xmlns:a16="http://schemas.microsoft.com/office/drawing/2014/main" id="{279B3A19-21BC-4ED6-AC9F-7A407B107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793876"/>
            <a:ext cx="877556" cy="3496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13AE958-F99F-413B-A319-532F1A8B9B5B}"/>
              </a:ext>
            </a:extLst>
          </p:cNvPr>
          <p:cNvPicPr>
            <a:picLocks noChangeAspect="1"/>
          </p:cNvPicPr>
          <p:nvPr/>
        </p:nvPicPr>
        <p:blipFill>
          <a:blip r:embed="rId4"/>
          <a:stretch>
            <a:fillRect/>
          </a:stretch>
        </p:blipFill>
        <p:spPr>
          <a:xfrm>
            <a:off x="3052482" y="53788"/>
            <a:ext cx="6041713" cy="5066352"/>
          </a:xfrm>
          <a:prstGeom prst="rect">
            <a:avLst/>
          </a:prstGeom>
          <a:ln>
            <a:solidFill>
              <a:schemeClr val="tx1"/>
            </a:solidFill>
          </a:ln>
        </p:spPr>
      </p:pic>
    </p:spTree>
    <p:extLst>
      <p:ext uri="{BB962C8B-B14F-4D97-AF65-F5344CB8AC3E}">
        <p14:creationId xmlns:p14="http://schemas.microsoft.com/office/powerpoint/2010/main" val="131211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6" name="Subtitle 2">
            <a:extLst>
              <a:ext uri="{FF2B5EF4-FFF2-40B4-BE49-F238E27FC236}">
                <a16:creationId xmlns:a16="http://schemas.microsoft.com/office/drawing/2014/main" id="{F26A7A56-56A3-4225-AF17-C404D6D5EF90}"/>
              </a:ext>
            </a:extLst>
          </p:cNvPr>
          <p:cNvSpPr>
            <a:spLocks noGrp="1"/>
          </p:cNvSpPr>
          <p:nvPr>
            <p:ph type="subTitle" idx="1"/>
          </p:nvPr>
        </p:nvSpPr>
        <p:spPr>
          <a:xfrm>
            <a:off x="3335509" y="-66959"/>
            <a:ext cx="2472981" cy="704824"/>
          </a:xfrm>
          <a:noFill/>
          <a:ln>
            <a:noFill/>
          </a:ln>
        </p:spPr>
        <p:txBody>
          <a:bodyPr>
            <a:normAutofit fontScale="85000" lnSpcReduction="10000"/>
          </a:bodyPr>
          <a:lstStyle/>
          <a:p>
            <a:pPr marL="0" indent="0" defTabSz="914423">
              <a:spcBef>
                <a:spcPts val="1000"/>
              </a:spcBef>
            </a:pPr>
            <a:r>
              <a:rPr lang="en-GB" sz="2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Platform Architecture</a:t>
            </a:r>
          </a:p>
        </p:txBody>
      </p:sp>
      <p:pic>
        <p:nvPicPr>
          <p:cNvPr id="1028" name="Picture 4" descr="Youtube Logo PNGs for Free Download">
            <a:extLst>
              <a:ext uri="{FF2B5EF4-FFF2-40B4-BE49-F238E27FC236}">
                <a16:creationId xmlns:a16="http://schemas.microsoft.com/office/drawing/2014/main" id="{108793B0-E117-4C61-80DF-CC10A3596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6432" y="-88873"/>
            <a:ext cx="1127718" cy="70482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0C49CB5C-8AA2-4FD3-A982-5A0A4DD7B055}"/>
              </a:ext>
            </a:extLst>
          </p:cNvPr>
          <p:cNvGrpSpPr/>
          <p:nvPr/>
        </p:nvGrpSpPr>
        <p:grpSpPr>
          <a:xfrm>
            <a:off x="229260" y="1654401"/>
            <a:ext cx="255142" cy="241074"/>
            <a:chOff x="766374" y="330733"/>
            <a:chExt cx="207172" cy="204262"/>
          </a:xfrm>
        </p:grpSpPr>
        <p:sp>
          <p:nvSpPr>
            <p:cNvPr id="18" name="Google Shape;1009;p46">
              <a:extLst>
                <a:ext uri="{FF2B5EF4-FFF2-40B4-BE49-F238E27FC236}">
                  <a16:creationId xmlns:a16="http://schemas.microsoft.com/office/drawing/2014/main" id="{9C21759B-AD99-4F1C-8092-B8F2CA23BFAE}"/>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0D3CA7AC-3811-4247-808C-47834807629C}"/>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098CF0FB-5BA0-4239-8D4D-32A8DB90A495}"/>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78B91241-E25A-437E-A48F-453167FADF9B}"/>
              </a:ext>
            </a:extLst>
          </p:cNvPr>
          <p:cNvGrpSpPr/>
          <p:nvPr/>
        </p:nvGrpSpPr>
        <p:grpSpPr>
          <a:xfrm rot="5400000">
            <a:off x="8706169" y="4748221"/>
            <a:ext cx="244508" cy="251558"/>
            <a:chOff x="766374" y="330733"/>
            <a:chExt cx="207172" cy="204262"/>
          </a:xfrm>
        </p:grpSpPr>
        <p:sp>
          <p:nvSpPr>
            <p:cNvPr id="22" name="Google Shape;1009;p46">
              <a:extLst>
                <a:ext uri="{FF2B5EF4-FFF2-40B4-BE49-F238E27FC236}">
                  <a16:creationId xmlns:a16="http://schemas.microsoft.com/office/drawing/2014/main" id="{8C1585F7-641D-4526-9A5F-777CB765D1FC}"/>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7A5820F2-1FFA-4C4E-B3CE-F0BC02EC5462}"/>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C2CE4DF2-89F3-4A2F-ADEB-5E7184E0A524}"/>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35E5CC7-15B2-47F7-9140-978FF23A9CA7}"/>
              </a:ext>
            </a:extLst>
          </p:cNvPr>
          <p:cNvPicPr>
            <a:picLocks noChangeAspect="1"/>
          </p:cNvPicPr>
          <p:nvPr/>
        </p:nvPicPr>
        <p:blipFill>
          <a:blip r:embed="rId4"/>
          <a:stretch>
            <a:fillRect/>
          </a:stretch>
        </p:blipFill>
        <p:spPr>
          <a:xfrm>
            <a:off x="604315" y="502396"/>
            <a:ext cx="7728890" cy="4587977"/>
          </a:xfrm>
          <a:prstGeom prst="rect">
            <a:avLst/>
          </a:prstGeom>
          <a:ln w="19050">
            <a:solidFill>
              <a:schemeClr val="bg1"/>
            </a:solidFill>
          </a:ln>
        </p:spPr>
      </p:pic>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Depth</Template>
  <TotalTime>1081</TotalTime>
  <Words>1008</Words>
  <Application>Microsoft Office PowerPoint</Application>
  <PresentationFormat>On-screen Show (16:9)</PresentationFormat>
  <Paragraphs>110</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Corbel</vt:lpstr>
      <vt:lpstr>Montserrat</vt:lpstr>
      <vt:lpstr>Wingdings</vt:lpstr>
      <vt:lpstr>Arial</vt:lpstr>
      <vt:lpstr>Depth</vt:lpstr>
      <vt:lpstr>Youtube Trends Data Analytics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Trends Analytics Platform</dc:title>
  <cp:lastModifiedBy>Tanskiy Alexander</cp:lastModifiedBy>
  <cp:revision>154</cp:revision>
  <dcterms:modified xsi:type="dcterms:W3CDTF">2025-12-22T11:18:49Z</dcterms:modified>
</cp:coreProperties>
</file>